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4" r:id="rId12"/>
    <p:sldId id="266" r:id="rId13"/>
    <p:sldId id="267" r:id="rId14"/>
    <p:sldId id="275" r:id="rId15"/>
    <p:sldId id="268" r:id="rId16"/>
    <p:sldId id="269" r:id="rId17"/>
    <p:sldId id="270" r:id="rId18"/>
    <p:sldId id="271" r:id="rId19"/>
    <p:sldId id="272" r:id="rId20"/>
    <p:sldId id="273"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37" autoAdjust="0"/>
  </p:normalViewPr>
  <p:slideViewPr>
    <p:cSldViewPr>
      <p:cViewPr>
        <p:scale>
          <a:sx n="60" d="100"/>
          <a:sy n="60" d="100"/>
        </p:scale>
        <p:origin x="-2244" y="-22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6B9BB9-715B-417F-8852-B8C66E396289}" type="datetimeFigureOut">
              <a:rPr lang="en-US" smtClean="0"/>
              <a:t>9/10/2013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6245CE-052F-4B78-ACEA-0E2680C59773}" type="slidenum">
              <a:rPr lang="en-US" smtClean="0"/>
              <a:t>‹#›</a:t>
            </a:fld>
            <a:endParaRPr lang="en-US"/>
          </a:p>
        </p:txBody>
      </p:sp>
    </p:spTree>
    <p:extLst>
      <p:ext uri="{BB962C8B-B14F-4D97-AF65-F5344CB8AC3E}">
        <p14:creationId xmlns:p14="http://schemas.microsoft.com/office/powerpoint/2010/main" val="2567483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197</a:t>
            </a:r>
          </a:p>
          <a:p>
            <a:r>
              <a:rPr lang="en-US" dirty="0" smtClean="0"/>
              <a:t>Suggestions:</a:t>
            </a:r>
          </a:p>
          <a:p>
            <a:r>
              <a:rPr lang="en-US" dirty="0" smtClean="0"/>
              <a:t>-Introduce</a:t>
            </a:r>
            <a:r>
              <a:rPr lang="en-US" baseline="0" dirty="0" smtClean="0"/>
              <a:t> the goals of the lesson</a:t>
            </a:r>
          </a:p>
          <a:p>
            <a:r>
              <a:rPr lang="en-US" baseline="0" dirty="0" smtClean="0"/>
              <a:t>- To introduce the “environment” as the theme of the lesson, look on the internet for pictures of places commonly visited by </a:t>
            </a:r>
            <a:r>
              <a:rPr lang="en-US" baseline="0" dirty="0" err="1" smtClean="0"/>
              <a:t>ecotourists</a:t>
            </a:r>
            <a:r>
              <a:rPr lang="en-US" baseline="0" dirty="0" smtClean="0"/>
              <a:t> (e.g. National parks in Costa Rica, Peru, Ecuador, etc.), and prepare a few slides. Ask students to work in small groups to discuss what are the main environmental problems around the world.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210-211</a:t>
            </a:r>
          </a:p>
          <a:p>
            <a:r>
              <a:rPr lang="en-US" dirty="0" smtClean="0"/>
              <a:t>Suggestions:</a:t>
            </a:r>
          </a:p>
          <a:p>
            <a:r>
              <a:rPr lang="en-US" dirty="0" smtClean="0"/>
              <a:t>- Ask each</a:t>
            </a:r>
            <a:r>
              <a:rPr lang="en-US" baseline="0" dirty="0" smtClean="0"/>
              <a:t> group to share their answers with the class. Take note of their responses on the board. Ask the class to identify the three characteristics that they find most  reasonable and three characteristics that they find too idealistic.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210-211</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212</a:t>
            </a:r>
          </a:p>
          <a:p>
            <a:r>
              <a:rPr lang="en-US" dirty="0" smtClean="0"/>
              <a:t>Suggestions:</a:t>
            </a:r>
          </a:p>
          <a:p>
            <a:r>
              <a:rPr lang="en-US" dirty="0" smtClean="0"/>
              <a:t>-Actividad</a:t>
            </a:r>
            <a:r>
              <a:rPr lang="en-US" baseline="0" dirty="0" smtClean="0"/>
              <a:t> 12 may be assigned as homework or in class if students have access to the internet. Allow time in class for each group to present the information on their flier.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216-217</a:t>
            </a:r>
          </a:p>
          <a:p>
            <a:r>
              <a:rPr lang="en-US" dirty="0" smtClean="0"/>
              <a:t>Suggestions:</a:t>
            </a:r>
          </a:p>
          <a:p>
            <a:pPr>
              <a:buFontTx/>
              <a:buChar char="-"/>
            </a:pPr>
            <a:r>
              <a:rPr lang="en-US" dirty="0" smtClean="0"/>
              <a:t>Explain</a:t>
            </a:r>
            <a:r>
              <a:rPr lang="en-US" baseline="0" dirty="0" smtClean="0"/>
              <a:t> that all 3 questions on Actividad 13 involve pending (future intention) actions, therefore the subjunctive is required. Encourage students to provide complete sentences when giving their answers:</a:t>
            </a:r>
          </a:p>
          <a:p>
            <a:pPr>
              <a:buFontTx/>
              <a:buNone/>
            </a:pPr>
            <a:r>
              <a:rPr lang="en-US" baseline="0" dirty="0" smtClean="0"/>
              <a:t>e.g. </a:t>
            </a:r>
            <a:r>
              <a:rPr lang="en-US" i="1" baseline="0" dirty="0" err="1" smtClean="0"/>
              <a:t>Cuando</a:t>
            </a:r>
            <a:r>
              <a:rPr lang="en-US" baseline="0" dirty="0" smtClean="0"/>
              <a:t> </a:t>
            </a:r>
            <a:r>
              <a:rPr lang="en-US" i="1" baseline="0" dirty="0" err="1" smtClean="0"/>
              <a:t>terminen</a:t>
            </a:r>
            <a:r>
              <a:rPr lang="en-US" baseline="0" dirty="0" smtClean="0"/>
              <a:t> </a:t>
            </a:r>
            <a:r>
              <a:rPr lang="en-US" baseline="0" dirty="0" err="1" smtClean="0"/>
              <a:t>las</a:t>
            </a:r>
            <a:r>
              <a:rPr lang="en-US" baseline="0" dirty="0" smtClean="0"/>
              <a:t> </a:t>
            </a:r>
            <a:r>
              <a:rPr lang="en-US" baseline="0" dirty="0" err="1" smtClean="0"/>
              <a:t>clases</a:t>
            </a:r>
            <a:r>
              <a:rPr lang="en-US" baseline="0" dirty="0" smtClean="0"/>
              <a:t> </a:t>
            </a:r>
            <a:r>
              <a:rPr lang="en-US" baseline="0" dirty="0" err="1" smtClean="0"/>
              <a:t>voy</a:t>
            </a:r>
            <a:r>
              <a:rPr lang="en-US" baseline="0" dirty="0" smtClean="0"/>
              <a:t> a </a:t>
            </a:r>
            <a:r>
              <a:rPr lang="en-US" baseline="0" dirty="0" err="1" smtClean="0"/>
              <a:t>ir</a:t>
            </a:r>
            <a:r>
              <a:rPr lang="en-US" baseline="0" dirty="0" smtClean="0"/>
              <a:t> a la </a:t>
            </a:r>
            <a:r>
              <a:rPr lang="en-US" baseline="0" dirty="0" err="1" smtClean="0"/>
              <a:t>biblioteca</a:t>
            </a:r>
            <a:endParaRPr lang="en-US" baseline="0" dirty="0" smtClean="0"/>
          </a:p>
          <a:p>
            <a:pPr>
              <a:buFontTx/>
              <a:buNone/>
            </a:pPr>
            <a:r>
              <a:rPr lang="en-US" baseline="0" dirty="0" smtClean="0"/>
              <a:t>       </a:t>
            </a:r>
            <a:r>
              <a:rPr lang="en-US" i="1" baseline="0" dirty="0" err="1" smtClean="0"/>
              <a:t>Después</a:t>
            </a:r>
            <a:r>
              <a:rPr lang="en-US" i="1" baseline="0" dirty="0" smtClean="0"/>
              <a:t> </a:t>
            </a:r>
            <a:r>
              <a:rPr lang="en-US" i="1" baseline="0" dirty="0" err="1" smtClean="0"/>
              <a:t>que</a:t>
            </a:r>
            <a:r>
              <a:rPr lang="en-US" i="1" baseline="0" dirty="0" smtClean="0"/>
              <a:t> me </a:t>
            </a:r>
            <a:r>
              <a:rPr lang="en-US" i="1" baseline="0" dirty="0" err="1" smtClean="0"/>
              <a:t>gradúe</a:t>
            </a:r>
            <a:r>
              <a:rPr lang="en-US" i="1" baseline="0" dirty="0" smtClean="0"/>
              <a:t> </a:t>
            </a:r>
            <a:r>
              <a:rPr lang="en-US" baseline="0" dirty="0" err="1" smtClean="0"/>
              <a:t>voy</a:t>
            </a:r>
            <a:r>
              <a:rPr lang="en-US" baseline="0" dirty="0" smtClean="0"/>
              <a:t> a </a:t>
            </a:r>
            <a:r>
              <a:rPr lang="en-US" baseline="0" dirty="0" err="1" smtClean="0"/>
              <a:t>buscar</a:t>
            </a:r>
            <a:r>
              <a:rPr lang="en-US" baseline="0" dirty="0" smtClean="0"/>
              <a:t> un </a:t>
            </a:r>
            <a:r>
              <a:rPr lang="en-US" baseline="0" dirty="0" err="1" smtClean="0"/>
              <a:t>empleo</a:t>
            </a:r>
            <a:r>
              <a:rPr lang="en-US" baseline="0" dirty="0" smtClean="0"/>
              <a:t>. </a:t>
            </a:r>
          </a:p>
          <a:p>
            <a:pPr>
              <a:buFontTx/>
              <a:buNone/>
            </a:pPr>
            <a:endParaRPr lang="en-US" baseline="0" dirty="0" smtClean="0"/>
          </a:p>
          <a:p>
            <a:pPr>
              <a:buFontTx/>
              <a:buChar char="-"/>
            </a:pPr>
            <a:r>
              <a:rPr lang="en-US" baseline="0" dirty="0" smtClean="0"/>
              <a:t>The next slide includes practice activities contrasting the use of indicative and subjunctive on adverbial clauses. </a:t>
            </a:r>
            <a:endParaRPr lang="en-US" dirty="0" smtClean="0"/>
          </a:p>
          <a:p>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216-217</a:t>
            </a:r>
          </a:p>
          <a:p>
            <a:r>
              <a:rPr lang="en-US" dirty="0" smtClean="0"/>
              <a:t>Suggestions</a:t>
            </a:r>
          </a:p>
          <a:p>
            <a:r>
              <a:rPr lang="en-US" dirty="0" smtClean="0"/>
              <a:t>Answer key:</a:t>
            </a:r>
          </a:p>
          <a:p>
            <a:pPr marL="228600" indent="-228600">
              <a:buAutoNum type="arabicParenR"/>
            </a:pPr>
            <a:r>
              <a:rPr lang="en-US" baseline="0" dirty="0" smtClean="0"/>
              <a:t>Van – </a:t>
            </a:r>
            <a:r>
              <a:rPr lang="en-US" baseline="0" dirty="0" err="1" smtClean="0"/>
              <a:t>vayan</a:t>
            </a:r>
            <a:endParaRPr lang="en-US" baseline="0" dirty="0" smtClean="0"/>
          </a:p>
          <a:p>
            <a:pPr marL="228600" indent="-228600">
              <a:buAutoNum type="arabicParenR"/>
            </a:pPr>
            <a:r>
              <a:rPr lang="en-US" baseline="0" dirty="0" err="1" smtClean="0"/>
              <a:t>Vuelvan</a:t>
            </a:r>
            <a:r>
              <a:rPr lang="en-US" baseline="0" dirty="0" smtClean="0"/>
              <a:t>  - </a:t>
            </a:r>
            <a:r>
              <a:rPr lang="en-US" baseline="0" dirty="0" err="1" smtClean="0"/>
              <a:t>vuelven</a:t>
            </a:r>
            <a:endParaRPr lang="en-US" baseline="0" dirty="0" smtClean="0"/>
          </a:p>
          <a:p>
            <a:pPr marL="228600" indent="-228600">
              <a:buAutoNum type="arabicParenR"/>
            </a:pPr>
            <a:r>
              <a:rPr lang="en-US" baseline="0" dirty="0" err="1" smtClean="0"/>
              <a:t>Salgas</a:t>
            </a:r>
            <a:r>
              <a:rPr lang="en-US" baseline="0" dirty="0" smtClean="0"/>
              <a:t> – sales</a:t>
            </a:r>
          </a:p>
          <a:p>
            <a:pPr marL="228600" indent="-228600">
              <a:buAutoNum type="arabicParenR"/>
            </a:pPr>
            <a:r>
              <a:rPr lang="en-US" baseline="0" dirty="0" err="1" smtClean="0"/>
              <a:t>Pueda</a:t>
            </a:r>
            <a:r>
              <a:rPr lang="en-US" baseline="0" dirty="0" smtClean="0"/>
              <a:t> - </a:t>
            </a:r>
            <a:r>
              <a:rPr lang="en-US" baseline="0" dirty="0" err="1" smtClean="0"/>
              <a:t>puedo</a:t>
            </a:r>
            <a:endParaRPr lang="en-US" baseline="0"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220</a:t>
            </a:r>
          </a:p>
          <a:p>
            <a:r>
              <a:rPr lang="en-US" dirty="0" smtClean="0"/>
              <a:t>Suggestions</a:t>
            </a:r>
          </a:p>
          <a:p>
            <a:r>
              <a:rPr lang="en-US" dirty="0" smtClean="0"/>
              <a:t>Answer key: </a:t>
            </a:r>
          </a:p>
          <a:p>
            <a:r>
              <a:rPr lang="en-US" b="0" baseline="0" dirty="0" smtClean="0"/>
              <a:t>me la </a:t>
            </a:r>
          </a:p>
          <a:p>
            <a:r>
              <a:rPr lang="en-US" baseline="0" dirty="0" smtClean="0"/>
              <a:t>se lo</a:t>
            </a:r>
          </a:p>
          <a:p>
            <a:r>
              <a:rPr lang="en-US" baseline="0" dirty="0" err="1" smtClean="0"/>
              <a:t>enviársela</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226</a:t>
            </a:r>
          </a:p>
          <a:p>
            <a:r>
              <a:rPr lang="en-US" dirty="0" smtClean="0"/>
              <a:t>Suggestions</a:t>
            </a:r>
          </a:p>
          <a:p>
            <a:pPr>
              <a:buFontTx/>
              <a:buChar char="-"/>
            </a:pPr>
            <a:r>
              <a:rPr lang="en-US" dirty="0" smtClean="0"/>
              <a:t>Ask students to complete Actividad 1 on page 226 before watching the video. </a:t>
            </a:r>
          </a:p>
          <a:p>
            <a:pPr>
              <a:buFontTx/>
              <a:buChar char="-"/>
            </a:pPr>
            <a:r>
              <a:rPr lang="en-US" dirty="0" smtClean="0"/>
              <a:t>As a follow-up activity, ask students to complete Actividad 16, to help students</a:t>
            </a:r>
            <a:r>
              <a:rPr lang="en-US" baseline="0" dirty="0" smtClean="0"/>
              <a:t> to familiarize with the vocabulary and expressions on the video.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198</a:t>
            </a:r>
          </a:p>
          <a:p>
            <a:r>
              <a:rPr lang="en-US" dirty="0" smtClean="0"/>
              <a:t>Suggestions:</a:t>
            </a:r>
          </a:p>
          <a:p>
            <a:pPr>
              <a:buFontTx/>
              <a:buChar char="-"/>
            </a:pPr>
            <a:r>
              <a:rPr lang="en-US" dirty="0" smtClean="0"/>
              <a:t>Actividad 2 may be assigned as a homework</a:t>
            </a:r>
            <a:r>
              <a:rPr lang="en-US" baseline="0" dirty="0" smtClean="0"/>
              <a:t> activity. Prepare a slide with a map of Panama and some pictures, ask students to share with the class what they investigated about the country. </a:t>
            </a:r>
          </a:p>
          <a:p>
            <a:pPr>
              <a:buFontTx/>
              <a:buChar char="-"/>
            </a:pPr>
            <a:r>
              <a:rPr lang="en-US" baseline="0" dirty="0" smtClean="0"/>
              <a:t>As a follow up, ask students to complete the listening comprehension activities on page 199.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US" dirty="0" smtClean="0"/>
          </a:p>
        </p:txBody>
      </p:sp>
      <p:sp>
        <p:nvSpPr>
          <p:cNvPr id="4" name="Slide Number Placeholder 3"/>
          <p:cNvSpPr>
            <a:spLocks noGrp="1"/>
          </p:cNvSpPr>
          <p:nvPr>
            <p:ph type="sldNum" sz="quarter" idx="10"/>
          </p:nvPr>
        </p:nvSpPr>
        <p:spPr/>
        <p:txBody>
          <a:bodyPr/>
          <a:lstStyle/>
          <a:p>
            <a:fld id="{3D18AD9A-5606-4991-B7B3-7895E63B6037}" type="slidenum">
              <a:rPr lang="en-US" smtClean="0"/>
              <a:pPr/>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200</a:t>
            </a:r>
          </a:p>
          <a:p>
            <a:r>
              <a:rPr lang="en-US" dirty="0" smtClean="0"/>
              <a:t>Suggestions:</a:t>
            </a:r>
          </a:p>
          <a:p>
            <a:r>
              <a:rPr lang="en-US" dirty="0" smtClean="0"/>
              <a:t>-Ask each group to prepare a mini-presentation (2-3 minutes) about the</a:t>
            </a:r>
            <a:r>
              <a:rPr lang="en-US" baseline="0" dirty="0" smtClean="0"/>
              <a:t> community service project that they discussed on Actividad 2.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201</a:t>
            </a:r>
          </a:p>
          <a:p>
            <a:r>
              <a:rPr lang="en-US" dirty="0" smtClean="0"/>
              <a:t>Suggestions:</a:t>
            </a:r>
          </a:p>
          <a:p>
            <a:r>
              <a:rPr lang="en-US" dirty="0" smtClean="0"/>
              <a:t>- Ask students to work on small groups</a:t>
            </a:r>
            <a:r>
              <a:rPr lang="en-US" baseline="0" dirty="0" smtClean="0"/>
              <a:t> to compare their answers to question 4b. Ask each group to report on the items that they have in common.</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201-202</a:t>
            </a:r>
          </a:p>
          <a:p>
            <a:r>
              <a:rPr lang="en-US" dirty="0" smtClean="0"/>
              <a:t>Suggestion</a:t>
            </a:r>
          </a:p>
          <a:p>
            <a:r>
              <a:rPr lang="en-US" dirty="0" smtClean="0"/>
              <a:t>- This activity may be used as a review of the present perfect tense. Encourage students to use complete sentences</a:t>
            </a:r>
            <a:r>
              <a:rPr lang="en-US" baseline="0" dirty="0" smtClean="0"/>
              <a:t> when interviewing their classmates (e.g. </a:t>
            </a:r>
            <a:r>
              <a:rPr lang="en-US" baseline="0" dirty="0" smtClean="0">
                <a:latin typeface="Calibri"/>
              </a:rPr>
              <a:t>¿</a:t>
            </a:r>
            <a:r>
              <a:rPr lang="en-US" baseline="0" dirty="0" smtClean="0"/>
              <a:t>has </a:t>
            </a:r>
            <a:r>
              <a:rPr lang="en-US" baseline="0" dirty="0" err="1" smtClean="0"/>
              <a:t>acampado</a:t>
            </a:r>
            <a:r>
              <a:rPr lang="en-US" baseline="0" dirty="0" smtClean="0"/>
              <a:t> </a:t>
            </a:r>
            <a:r>
              <a:rPr lang="en-US" baseline="0" dirty="0" err="1" smtClean="0"/>
              <a:t>alguna</a:t>
            </a:r>
            <a:r>
              <a:rPr lang="en-US" baseline="0" dirty="0" smtClean="0"/>
              <a:t> </a:t>
            </a:r>
            <a:r>
              <a:rPr lang="en-US" baseline="0" dirty="0" err="1" smtClean="0"/>
              <a:t>vez</a:t>
            </a:r>
            <a:r>
              <a:rPr lang="en-US" baseline="0" dirty="0" smtClean="0"/>
              <a:t>? / </a:t>
            </a:r>
            <a:r>
              <a:rPr lang="en-US" baseline="0" dirty="0" smtClean="0">
                <a:latin typeface="+mn-lt"/>
              </a:rPr>
              <a:t>¿</a:t>
            </a:r>
            <a:r>
              <a:rPr lang="en-US" baseline="0" dirty="0" smtClean="0"/>
              <a:t>has </a:t>
            </a:r>
            <a:r>
              <a:rPr lang="en-US" baseline="0" dirty="0" err="1" smtClean="0"/>
              <a:t>montado</a:t>
            </a:r>
            <a:r>
              <a:rPr lang="en-US" baseline="0" dirty="0" smtClean="0"/>
              <a:t> a caballo </a:t>
            </a:r>
            <a:r>
              <a:rPr lang="en-US" baseline="0" dirty="0" err="1" smtClean="0"/>
              <a:t>alguna</a:t>
            </a:r>
            <a:r>
              <a:rPr lang="en-US" baseline="0" dirty="0" smtClean="0"/>
              <a:t> </a:t>
            </a:r>
            <a:r>
              <a:rPr lang="en-US" baseline="0" dirty="0" err="1" smtClean="0"/>
              <a:t>vez</a:t>
            </a:r>
            <a:r>
              <a:rPr lang="en-US" baseline="0" dirty="0" smtClean="0"/>
              <a:t>?).</a:t>
            </a:r>
          </a:p>
          <a:p>
            <a:r>
              <a:rPr lang="en-US" baseline="0" dirty="0" smtClean="0"/>
              <a:t>- As a follow-up activity ask students to present a brief summary of their results. (e.g. La </a:t>
            </a:r>
            <a:r>
              <a:rPr lang="en-US" baseline="0" dirty="0" err="1" smtClean="0"/>
              <a:t>actividad</a:t>
            </a:r>
            <a:r>
              <a:rPr lang="en-US" baseline="0" dirty="0" smtClean="0"/>
              <a:t> </a:t>
            </a:r>
            <a:r>
              <a:rPr lang="en-US" baseline="0" dirty="0" err="1" smtClean="0"/>
              <a:t>que</a:t>
            </a:r>
            <a:r>
              <a:rPr lang="en-US" baseline="0" dirty="0" smtClean="0"/>
              <a:t> </a:t>
            </a:r>
            <a:r>
              <a:rPr lang="en-US" baseline="0" dirty="0" err="1" smtClean="0"/>
              <a:t>todos</a:t>
            </a:r>
            <a:r>
              <a:rPr lang="en-US" baseline="0" dirty="0" smtClean="0"/>
              <a:t> </a:t>
            </a:r>
            <a:r>
              <a:rPr lang="en-US" baseline="0" dirty="0" err="1" smtClean="0"/>
              <a:t>han</a:t>
            </a:r>
            <a:r>
              <a:rPr lang="en-US" baseline="0" dirty="0" smtClean="0"/>
              <a:t> </a:t>
            </a:r>
            <a:r>
              <a:rPr lang="en-US" baseline="0" dirty="0" err="1" smtClean="0"/>
              <a:t>practicado</a:t>
            </a:r>
            <a:r>
              <a:rPr lang="en-US" baseline="0" dirty="0" smtClean="0"/>
              <a:t> </a:t>
            </a:r>
            <a:r>
              <a:rPr lang="en-US" baseline="0" dirty="0" err="1" smtClean="0"/>
              <a:t>es</a:t>
            </a:r>
            <a:r>
              <a:rPr lang="en-US" baseline="0" dirty="0" smtClean="0"/>
              <a:t> </a:t>
            </a:r>
            <a:r>
              <a:rPr lang="en-US" baseline="0" dirty="0" err="1" smtClean="0"/>
              <a:t>montar</a:t>
            </a:r>
            <a:r>
              <a:rPr lang="en-US" baseline="0" dirty="0" smtClean="0"/>
              <a:t> a caballo, </a:t>
            </a:r>
            <a:r>
              <a:rPr lang="en-US" baseline="0" dirty="0" err="1" smtClean="0"/>
              <a:t>pero</a:t>
            </a:r>
            <a:r>
              <a:rPr lang="en-US" baseline="0" dirty="0" smtClean="0"/>
              <a:t> </a:t>
            </a:r>
            <a:r>
              <a:rPr lang="en-US" baseline="0" dirty="0" err="1" smtClean="0"/>
              <a:t>ninguna</a:t>
            </a:r>
            <a:r>
              <a:rPr lang="en-US" baseline="0" dirty="0" smtClean="0"/>
              <a:t> persona ha </a:t>
            </a:r>
            <a:r>
              <a:rPr lang="en-US" baseline="0" dirty="0" err="1" smtClean="0"/>
              <a:t>hecho</a:t>
            </a:r>
            <a:r>
              <a:rPr lang="en-US" baseline="0" dirty="0" smtClean="0"/>
              <a:t> alas delta, </a:t>
            </a:r>
            <a:r>
              <a:rPr lang="en-US" baseline="0" dirty="0" err="1" smtClean="0"/>
              <a:t>creo</a:t>
            </a:r>
            <a:r>
              <a:rPr lang="en-US" baseline="0" dirty="0" smtClean="0"/>
              <a:t> </a:t>
            </a:r>
            <a:r>
              <a:rPr lang="en-US" baseline="0" dirty="0" err="1" smtClean="0"/>
              <a:t>que</a:t>
            </a:r>
            <a:r>
              <a:rPr lang="en-US" baseline="0" dirty="0" smtClean="0"/>
              <a:t> en </a:t>
            </a:r>
            <a:r>
              <a:rPr lang="en-US" baseline="0" dirty="0" err="1" smtClean="0"/>
              <a:t>esta</a:t>
            </a:r>
            <a:r>
              <a:rPr lang="en-US" baseline="0" dirty="0" smtClean="0"/>
              <a:t> </a:t>
            </a:r>
            <a:r>
              <a:rPr lang="en-US" baseline="0" dirty="0" err="1" smtClean="0"/>
              <a:t>clase</a:t>
            </a:r>
            <a:r>
              <a:rPr lang="en-US" baseline="0" dirty="0" smtClean="0"/>
              <a:t> </a:t>
            </a:r>
            <a:r>
              <a:rPr lang="en-US" baseline="0" dirty="0" err="1" smtClean="0"/>
              <a:t>pocas</a:t>
            </a:r>
            <a:r>
              <a:rPr lang="en-US" baseline="0" dirty="0" smtClean="0"/>
              <a:t> personas se </a:t>
            </a:r>
            <a:r>
              <a:rPr lang="en-US" baseline="0" dirty="0" err="1" smtClean="0"/>
              <a:t>interesan</a:t>
            </a:r>
            <a:r>
              <a:rPr lang="en-US" baseline="0" dirty="0" smtClean="0"/>
              <a:t> en los </a:t>
            </a:r>
            <a:r>
              <a:rPr lang="en-US" baseline="0" dirty="0" err="1" smtClean="0"/>
              <a:t>deportes</a:t>
            </a:r>
            <a:r>
              <a:rPr lang="en-US" baseline="0" dirty="0" smtClean="0"/>
              <a:t> de </a:t>
            </a:r>
            <a:r>
              <a:rPr lang="en-US" baseline="0" dirty="0" err="1" smtClean="0"/>
              <a:t>aventura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202</a:t>
            </a:r>
          </a:p>
          <a:p>
            <a:r>
              <a:rPr lang="en-US" dirty="0" smtClean="0"/>
              <a:t>Suggestions:</a:t>
            </a:r>
          </a:p>
          <a:p>
            <a:r>
              <a:rPr lang="en-US" dirty="0" smtClean="0"/>
              <a:t>- Students may need access to the internet to be able to answer some of the questions on Actividad 6. To check the answers, ask some students to explain the concepts in front of the class. Allow students to use the board</a:t>
            </a:r>
            <a:r>
              <a:rPr lang="en-US" baseline="0" dirty="0" smtClean="0"/>
              <a:t> or other tools to explain their answers. </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205</a:t>
            </a:r>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206</a:t>
            </a:r>
          </a:p>
          <a:p>
            <a:r>
              <a:rPr lang="en-US" dirty="0" smtClean="0"/>
              <a:t>Suggestions:</a:t>
            </a:r>
          </a:p>
          <a:p>
            <a:r>
              <a:rPr lang="en-US" dirty="0" smtClean="0"/>
              <a:t>-Allow students to share their answers with the class. Provide examples using negative expressions, using the information given by the students.</a:t>
            </a:r>
          </a:p>
          <a:p>
            <a:r>
              <a:rPr lang="en-US" dirty="0" smtClean="0"/>
              <a:t>e.g.</a:t>
            </a:r>
            <a:r>
              <a:rPr lang="en-US" baseline="0" dirty="0" smtClean="0"/>
              <a:t> Andrew dice </a:t>
            </a:r>
            <a:r>
              <a:rPr lang="en-US" baseline="0" dirty="0" err="1" smtClean="0"/>
              <a:t>que</a:t>
            </a:r>
            <a:r>
              <a:rPr lang="en-US" baseline="0" dirty="0" smtClean="0"/>
              <a:t> </a:t>
            </a:r>
            <a:r>
              <a:rPr lang="en-US" baseline="0" dirty="0" err="1" smtClean="0"/>
              <a:t>él</a:t>
            </a:r>
            <a:r>
              <a:rPr lang="en-US" baseline="0" dirty="0" smtClean="0"/>
              <a:t> </a:t>
            </a:r>
            <a:r>
              <a:rPr lang="en-US" baseline="0" dirty="0" err="1" smtClean="0"/>
              <a:t>siempre</a:t>
            </a:r>
            <a:r>
              <a:rPr lang="en-US" baseline="0" dirty="0" smtClean="0"/>
              <a:t> </a:t>
            </a:r>
            <a:r>
              <a:rPr lang="en-US" baseline="0" dirty="0" err="1" smtClean="0"/>
              <a:t>recicla</a:t>
            </a:r>
            <a:r>
              <a:rPr lang="en-US" baseline="0" dirty="0" smtClean="0"/>
              <a:t> </a:t>
            </a:r>
            <a:r>
              <a:rPr lang="en-US" baseline="0" dirty="0" err="1" smtClean="0"/>
              <a:t>las</a:t>
            </a:r>
            <a:r>
              <a:rPr lang="en-US" baseline="0" dirty="0" smtClean="0"/>
              <a:t> </a:t>
            </a:r>
            <a:r>
              <a:rPr lang="en-US" baseline="0" dirty="0" err="1" smtClean="0"/>
              <a:t>botellas</a:t>
            </a:r>
            <a:r>
              <a:rPr lang="en-US" baseline="0" dirty="0" smtClean="0"/>
              <a:t> </a:t>
            </a:r>
            <a:r>
              <a:rPr lang="en-US" baseline="0" dirty="0" err="1" smtClean="0"/>
              <a:t>plásticas</a:t>
            </a:r>
            <a:r>
              <a:rPr lang="en-US" baseline="0" dirty="0" smtClean="0"/>
              <a:t> </a:t>
            </a:r>
            <a:r>
              <a:rPr lang="en-US" baseline="0" dirty="0" err="1" smtClean="0"/>
              <a:t>pero</a:t>
            </a:r>
            <a:r>
              <a:rPr lang="en-US" baseline="0" dirty="0" smtClean="0"/>
              <a:t> </a:t>
            </a:r>
            <a:r>
              <a:rPr lang="en-US" baseline="0" dirty="0" err="1" smtClean="0"/>
              <a:t>yo</a:t>
            </a:r>
            <a:r>
              <a:rPr lang="en-US" baseline="0" dirty="0" smtClean="0"/>
              <a:t> </a:t>
            </a:r>
            <a:r>
              <a:rPr lang="en-US" baseline="0" dirty="0" err="1" smtClean="0"/>
              <a:t>nunca</a:t>
            </a:r>
            <a:r>
              <a:rPr lang="en-US" baseline="0" dirty="0" smtClean="0"/>
              <a:t> lo </a:t>
            </a:r>
            <a:r>
              <a:rPr lang="en-US" baseline="0" dirty="0" err="1" smtClean="0"/>
              <a:t>hago</a:t>
            </a:r>
            <a:r>
              <a:rPr lang="en-US" baseline="0" dirty="0" smtClean="0"/>
              <a:t>. </a:t>
            </a:r>
          </a:p>
          <a:p>
            <a:r>
              <a:rPr lang="en-US" baseline="0" dirty="0" smtClean="0"/>
              <a:t>      </a:t>
            </a:r>
            <a:r>
              <a:rPr lang="en-US" baseline="0" dirty="0" err="1" smtClean="0"/>
              <a:t>Nadie</a:t>
            </a:r>
            <a:r>
              <a:rPr lang="en-US" baseline="0" dirty="0" smtClean="0"/>
              <a:t> en </a:t>
            </a:r>
            <a:r>
              <a:rPr lang="en-US" baseline="0" dirty="0" err="1" smtClean="0"/>
              <a:t>esta</a:t>
            </a:r>
            <a:r>
              <a:rPr lang="en-US" baseline="0" dirty="0" smtClean="0"/>
              <a:t> </a:t>
            </a:r>
            <a:r>
              <a:rPr lang="en-US" baseline="0" dirty="0" err="1" smtClean="0"/>
              <a:t>clase</a:t>
            </a:r>
            <a:r>
              <a:rPr lang="en-US" baseline="0" dirty="0" smtClean="0"/>
              <a:t> </a:t>
            </a:r>
            <a:r>
              <a:rPr lang="en-US" baseline="0" dirty="0" err="1" smtClean="0"/>
              <a:t>usa</a:t>
            </a:r>
            <a:r>
              <a:rPr lang="en-US" baseline="0" dirty="0" smtClean="0"/>
              <a:t> </a:t>
            </a:r>
            <a:r>
              <a:rPr lang="en-US" baseline="0" dirty="0" err="1" smtClean="0"/>
              <a:t>productos</a:t>
            </a:r>
            <a:r>
              <a:rPr lang="en-US" baseline="0" dirty="0" smtClean="0"/>
              <a:t> de </a:t>
            </a:r>
            <a:r>
              <a:rPr lang="en-US" baseline="0" dirty="0" err="1" smtClean="0"/>
              <a:t>limpieza</a:t>
            </a:r>
            <a:r>
              <a:rPr lang="en-US" baseline="0" dirty="0" smtClean="0"/>
              <a:t> </a:t>
            </a:r>
            <a:r>
              <a:rPr lang="en-US" baseline="0" dirty="0" err="1" smtClean="0"/>
              <a:t>que</a:t>
            </a:r>
            <a:r>
              <a:rPr lang="en-US" baseline="0" dirty="0" smtClean="0"/>
              <a:t> no </a:t>
            </a:r>
            <a:r>
              <a:rPr lang="en-US" baseline="0" dirty="0" err="1" smtClean="0"/>
              <a:t>contengan</a:t>
            </a:r>
            <a:r>
              <a:rPr lang="en-US" baseline="0" dirty="0" smtClean="0"/>
              <a:t> </a:t>
            </a:r>
            <a:r>
              <a:rPr lang="en-US" baseline="0" dirty="0" err="1" smtClean="0"/>
              <a:t>químicos</a:t>
            </a:r>
            <a:r>
              <a:rPr lang="en-US" baseline="0" dirty="0" smtClean="0"/>
              <a:t>. </a:t>
            </a:r>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207</a:t>
            </a:r>
          </a:p>
          <a:p>
            <a:r>
              <a:rPr lang="en-US" dirty="0" smtClean="0"/>
              <a:t>Suggestions:</a:t>
            </a:r>
          </a:p>
          <a:p>
            <a:pPr>
              <a:buFontTx/>
              <a:buChar char="-"/>
            </a:pPr>
            <a:r>
              <a:rPr lang="en-US" dirty="0" smtClean="0"/>
              <a:t>Game:</a:t>
            </a:r>
            <a:r>
              <a:rPr lang="en-US" baseline="0" dirty="0" smtClean="0"/>
              <a:t> Divide the class in two groups. Each group will choose a leader who will be in charge of bringing the object that you request. The group that turns in the object first gets a point.</a:t>
            </a:r>
          </a:p>
          <a:p>
            <a:pPr>
              <a:buFontTx/>
              <a:buNone/>
            </a:pPr>
            <a:r>
              <a:rPr lang="en-US" baseline="0" dirty="0" smtClean="0"/>
              <a:t>e.g. </a:t>
            </a:r>
            <a:r>
              <a:rPr lang="en-US" baseline="0" dirty="0" smtClean="0">
                <a:latin typeface="Calibri"/>
              </a:rPr>
              <a:t>¿</a:t>
            </a:r>
            <a:r>
              <a:rPr lang="en-US" baseline="0" dirty="0" smtClean="0"/>
              <a:t>Hay </a:t>
            </a:r>
            <a:r>
              <a:rPr lang="en-US" baseline="0" dirty="0" err="1" smtClean="0"/>
              <a:t>algún</a:t>
            </a:r>
            <a:r>
              <a:rPr lang="en-US" baseline="0" dirty="0" smtClean="0"/>
              <a:t> </a:t>
            </a:r>
            <a:r>
              <a:rPr lang="en-US" baseline="0" dirty="0" err="1" smtClean="0"/>
              <a:t>lapicero</a:t>
            </a:r>
            <a:r>
              <a:rPr lang="en-US" baseline="0" dirty="0" smtClean="0"/>
              <a:t> de </a:t>
            </a:r>
            <a:r>
              <a:rPr lang="en-US" baseline="0" dirty="0" err="1" smtClean="0"/>
              <a:t>tinta</a:t>
            </a:r>
            <a:r>
              <a:rPr lang="en-US" baseline="0" dirty="0" smtClean="0"/>
              <a:t> </a:t>
            </a:r>
            <a:r>
              <a:rPr lang="en-US" baseline="0" dirty="0" err="1" smtClean="0"/>
              <a:t>roja</a:t>
            </a:r>
            <a:r>
              <a:rPr lang="en-US" baseline="0" dirty="0" smtClean="0"/>
              <a:t>?</a:t>
            </a:r>
          </a:p>
          <a:p>
            <a:pPr>
              <a:buFontTx/>
              <a:buNone/>
            </a:pPr>
            <a:r>
              <a:rPr lang="en-US" baseline="0" dirty="0" smtClean="0"/>
              <a:t>      </a:t>
            </a:r>
            <a:r>
              <a:rPr lang="en-US" sz="1200" dirty="0" smtClean="0">
                <a:latin typeface="+mn-lt"/>
              </a:rPr>
              <a:t>¿Hay </a:t>
            </a:r>
            <a:r>
              <a:rPr lang="en-US" sz="1200" dirty="0" err="1" smtClean="0">
                <a:latin typeface="+mn-lt"/>
              </a:rPr>
              <a:t>alguna</a:t>
            </a:r>
            <a:r>
              <a:rPr lang="en-US" sz="1200" dirty="0" smtClean="0">
                <a:latin typeface="+mn-lt"/>
              </a:rPr>
              <a:t> </a:t>
            </a:r>
            <a:r>
              <a:rPr lang="en-US" sz="1200" dirty="0" err="1" smtClean="0">
                <a:latin typeface="+mn-lt"/>
              </a:rPr>
              <a:t>licencia</a:t>
            </a:r>
            <a:r>
              <a:rPr lang="en-US" sz="1200" dirty="0" smtClean="0">
                <a:latin typeface="+mn-lt"/>
              </a:rPr>
              <a:t> de </a:t>
            </a:r>
            <a:r>
              <a:rPr lang="en-US" sz="1200" dirty="0" err="1" smtClean="0">
                <a:latin typeface="+mn-lt"/>
              </a:rPr>
              <a:t>conducir</a:t>
            </a:r>
            <a:r>
              <a:rPr lang="en-US" sz="1200" baseline="0" dirty="0" smtClean="0">
                <a:latin typeface="+mn-lt"/>
              </a:rPr>
              <a:t> de </a:t>
            </a:r>
            <a:r>
              <a:rPr lang="en-US" sz="1200" baseline="0" dirty="0" err="1" smtClean="0">
                <a:latin typeface="+mn-lt"/>
              </a:rPr>
              <a:t>otro</a:t>
            </a:r>
            <a:r>
              <a:rPr lang="en-US" sz="1200" baseline="0" dirty="0" smtClean="0">
                <a:latin typeface="+mn-lt"/>
              </a:rPr>
              <a:t> </a:t>
            </a:r>
            <a:r>
              <a:rPr lang="en-US" sz="1200" baseline="0" dirty="0" err="1" smtClean="0">
                <a:latin typeface="+mn-lt"/>
              </a:rPr>
              <a:t>estado</a:t>
            </a:r>
            <a:r>
              <a:rPr lang="en-US" sz="1200" baseline="0" dirty="0" smtClean="0">
                <a:latin typeface="+mn-lt"/>
              </a:rPr>
              <a:t>?</a:t>
            </a:r>
          </a:p>
          <a:p>
            <a:pPr>
              <a:buFontTx/>
              <a:buNone/>
            </a:pPr>
            <a:r>
              <a:rPr lang="en-US" sz="1200" baseline="0" dirty="0" smtClean="0">
                <a:latin typeface="+mn-lt"/>
              </a:rPr>
              <a:t>      </a:t>
            </a:r>
            <a:r>
              <a:rPr lang="en-US" sz="1200" dirty="0" smtClean="0">
                <a:latin typeface="+mn-lt"/>
              </a:rPr>
              <a:t>¿Hay </a:t>
            </a:r>
            <a:r>
              <a:rPr lang="en-US" sz="1200" dirty="0" err="1" smtClean="0">
                <a:latin typeface="+mn-lt"/>
              </a:rPr>
              <a:t>algún</a:t>
            </a:r>
            <a:r>
              <a:rPr lang="en-US" sz="1200" dirty="0" smtClean="0">
                <a:latin typeface="+mn-lt"/>
              </a:rPr>
              <a:t> </a:t>
            </a:r>
            <a:r>
              <a:rPr lang="en-US" sz="1200" dirty="0" err="1" smtClean="0">
                <a:latin typeface="+mn-lt"/>
              </a:rPr>
              <a:t>diccionario</a:t>
            </a:r>
            <a:r>
              <a:rPr lang="en-US" sz="1200" dirty="0" smtClean="0">
                <a:latin typeface="+mn-lt"/>
              </a:rPr>
              <a:t> </a:t>
            </a:r>
            <a:r>
              <a:rPr lang="en-US" sz="1200" dirty="0" err="1" smtClean="0">
                <a:latin typeface="+mn-lt"/>
              </a:rPr>
              <a:t>bilingüe</a:t>
            </a:r>
            <a:r>
              <a:rPr lang="en-US" sz="1200" dirty="0" smtClean="0">
                <a:latin typeface="+mn-lt"/>
              </a:rPr>
              <a:t>?</a:t>
            </a:r>
          </a:p>
          <a:p>
            <a:pPr>
              <a:buFontTx/>
              <a:buNone/>
            </a:pPr>
            <a:r>
              <a:rPr lang="en-US" sz="1200" baseline="0" dirty="0" smtClean="0">
                <a:latin typeface="+mn-lt"/>
              </a:rPr>
              <a:t>      </a:t>
            </a:r>
            <a:r>
              <a:rPr lang="en-US" sz="1200" dirty="0" smtClean="0">
                <a:latin typeface="+mn-lt"/>
              </a:rPr>
              <a:t>¿Hay </a:t>
            </a:r>
            <a:r>
              <a:rPr lang="en-US" sz="1200" dirty="0" err="1" smtClean="0">
                <a:latin typeface="+mn-lt"/>
              </a:rPr>
              <a:t>alguien</a:t>
            </a:r>
            <a:r>
              <a:rPr lang="en-US" sz="1200" dirty="0" smtClean="0">
                <a:latin typeface="+mn-lt"/>
              </a:rPr>
              <a:t> </a:t>
            </a:r>
            <a:r>
              <a:rPr lang="en-US" sz="1200" dirty="0" err="1" smtClean="0">
                <a:latin typeface="+mn-lt"/>
              </a:rPr>
              <a:t>que</a:t>
            </a:r>
            <a:r>
              <a:rPr lang="en-US" sz="1200" dirty="0" smtClean="0">
                <a:latin typeface="+mn-lt"/>
              </a:rPr>
              <a:t> </a:t>
            </a:r>
            <a:r>
              <a:rPr lang="en-US" sz="1200" dirty="0" err="1" smtClean="0">
                <a:latin typeface="+mn-lt"/>
              </a:rPr>
              <a:t>tenga</a:t>
            </a:r>
            <a:r>
              <a:rPr lang="en-US" sz="1200" dirty="0" smtClean="0">
                <a:latin typeface="+mn-lt"/>
              </a:rPr>
              <a:t> un </a:t>
            </a:r>
            <a:r>
              <a:rPr lang="en-US" sz="1200" dirty="0" err="1" smtClean="0">
                <a:latin typeface="+mn-lt"/>
              </a:rPr>
              <a:t>lápiz</a:t>
            </a:r>
            <a:r>
              <a:rPr lang="en-US" sz="1200" dirty="0" smtClean="0">
                <a:latin typeface="+mn-lt"/>
              </a:rPr>
              <a:t> labial?</a:t>
            </a:r>
          </a:p>
          <a:p>
            <a:pPr>
              <a:buFontTx/>
              <a:buNone/>
            </a:pPr>
            <a:r>
              <a:rPr lang="en-US" sz="1200" dirty="0" smtClean="0">
                <a:latin typeface="+mn-lt"/>
              </a:rPr>
              <a:t>      ¿Hay </a:t>
            </a:r>
            <a:r>
              <a:rPr lang="en-US" sz="1200" dirty="0" err="1" smtClean="0">
                <a:latin typeface="+mn-lt"/>
              </a:rPr>
              <a:t>alguien</a:t>
            </a:r>
            <a:r>
              <a:rPr lang="en-US" sz="1200" dirty="0" smtClean="0">
                <a:latin typeface="+mn-lt"/>
              </a:rPr>
              <a:t> </a:t>
            </a:r>
            <a:r>
              <a:rPr lang="en-US" sz="1200" dirty="0" err="1" smtClean="0">
                <a:latin typeface="+mn-lt"/>
              </a:rPr>
              <a:t>que</a:t>
            </a:r>
            <a:r>
              <a:rPr lang="en-US" sz="1200" dirty="0" smtClean="0">
                <a:latin typeface="+mn-lt"/>
              </a:rPr>
              <a:t> </a:t>
            </a:r>
            <a:r>
              <a:rPr lang="en-US" sz="1200" dirty="0" err="1" smtClean="0">
                <a:latin typeface="+mn-lt"/>
              </a:rPr>
              <a:t>tenga</a:t>
            </a:r>
            <a:r>
              <a:rPr lang="en-US" sz="1200" dirty="0" smtClean="0">
                <a:latin typeface="+mn-lt"/>
              </a:rPr>
              <a:t> un </a:t>
            </a:r>
            <a:r>
              <a:rPr lang="en-US" sz="1200" dirty="0" err="1" smtClean="0">
                <a:latin typeface="+mn-lt"/>
              </a:rPr>
              <a:t>billete</a:t>
            </a:r>
            <a:r>
              <a:rPr lang="en-US" sz="1200" dirty="0" smtClean="0">
                <a:latin typeface="+mn-lt"/>
              </a:rPr>
              <a:t> de $20?</a:t>
            </a:r>
            <a:endParaRPr lang="en-US" dirty="0" smtClean="0"/>
          </a:p>
          <a:p>
            <a:endParaRPr lang="en-US" dirty="0"/>
          </a:p>
        </p:txBody>
      </p:sp>
      <p:sp>
        <p:nvSpPr>
          <p:cNvPr id="4" name="Slide Number Placeholder 3"/>
          <p:cNvSpPr>
            <a:spLocks noGrp="1"/>
          </p:cNvSpPr>
          <p:nvPr>
            <p:ph type="sldNum" sz="quarter" idx="10"/>
          </p:nvPr>
        </p:nvSpPr>
        <p:spPr/>
        <p:txBody>
          <a:bodyPr/>
          <a:lstStyle/>
          <a:p>
            <a:fld id="{DD6245CE-052F-4B78-ACEA-0E2680C59773}"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C2376C-78AB-40F1-82C4-9EA4F38C196D}"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C2376C-78AB-40F1-82C4-9EA4F38C196D}"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C2376C-78AB-40F1-82C4-9EA4F38C196D}"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C2376C-78AB-40F1-82C4-9EA4F38C196D}"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C2376C-78AB-40F1-82C4-9EA4F38C196D}" type="datetimeFigureOut">
              <a:rPr lang="en-US" smtClean="0"/>
              <a:t>9/10/2013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C2376C-78AB-40F1-82C4-9EA4F38C196D}"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C2376C-78AB-40F1-82C4-9EA4F38C196D}" type="datetimeFigureOut">
              <a:rPr lang="en-US" smtClean="0"/>
              <a:t>9/10/2013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C2376C-78AB-40F1-82C4-9EA4F38C196D}" type="datetimeFigureOut">
              <a:rPr lang="en-US" smtClean="0"/>
              <a:t>9/10/2013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2376C-78AB-40F1-82C4-9EA4F38C196D}" type="datetimeFigureOut">
              <a:rPr lang="en-US" smtClean="0"/>
              <a:t>9/10/2013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C2376C-78AB-40F1-82C4-9EA4F38C196D}"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C2376C-78AB-40F1-82C4-9EA4F38C196D}" type="datetimeFigureOut">
              <a:rPr lang="en-US" smtClean="0"/>
              <a:t>9/10/2013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C01E59-3E96-4631-8877-F4A97AC648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C2376C-78AB-40F1-82C4-9EA4F38C196D}" type="datetimeFigureOut">
              <a:rPr lang="en-US" smtClean="0"/>
              <a:t>9/10/2013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C01E59-3E96-4631-8877-F4A97AC648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9547" t="43521" r="19718" b="26708"/>
          <a:stretch/>
        </p:blipFill>
        <p:spPr bwMode="auto">
          <a:xfrm>
            <a:off x="419100" y="-1"/>
            <a:ext cx="8801100" cy="6864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8050" t="15216" r="16368" b="70749"/>
          <a:stretch/>
        </p:blipFill>
        <p:spPr bwMode="auto">
          <a:xfrm>
            <a:off x="101303" y="0"/>
            <a:ext cx="9118897" cy="231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0" y="0"/>
            <a:ext cx="1143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68408" t="84927" r="19233" b="5839"/>
          <a:stretch/>
        </p:blipFill>
        <p:spPr bwMode="auto">
          <a:xfrm>
            <a:off x="4819650" y="5875001"/>
            <a:ext cx="3766783" cy="791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629400"/>
            <a:ext cx="4648200" cy="228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p:cNvPicPr>
            <a:picLocks noGrp="1" noChangeAspect="1" noChangeArrowheads="1"/>
          </p:cNvPicPr>
          <p:nvPr>
            <p:ph sz="half" idx="1"/>
          </p:nvPr>
        </p:nvPicPr>
        <p:blipFill>
          <a:blip r:embed="rId3" cstate="print"/>
          <a:srcRect l="33816" t="10979" r="26230" b="4845"/>
          <a:stretch>
            <a:fillRect/>
          </a:stretch>
        </p:blipFill>
        <p:spPr bwMode="auto">
          <a:xfrm>
            <a:off x="838200" y="0"/>
            <a:ext cx="4572000" cy="6629400"/>
          </a:xfrm>
          <a:prstGeom prst="rect">
            <a:avLst/>
          </a:prstGeom>
          <a:noFill/>
          <a:ln w="9525">
            <a:solidFill>
              <a:schemeClr val="accent1">
                <a:lumMod val="75000"/>
              </a:schemeClr>
            </a:solidFill>
            <a:miter lim="800000"/>
            <a:headEnd/>
            <a:tailEnd/>
          </a:ln>
        </p:spPr>
      </p:pic>
      <p:pic>
        <p:nvPicPr>
          <p:cNvPr id="10243" name="Picture 3"/>
          <p:cNvPicPr>
            <a:picLocks noGrp="1" noChangeAspect="1" noChangeArrowheads="1"/>
          </p:cNvPicPr>
          <p:nvPr>
            <p:ph sz="half" idx="2"/>
          </p:nvPr>
        </p:nvPicPr>
        <p:blipFill>
          <a:blip r:embed="rId4" cstate="print"/>
          <a:srcRect l="20408" t="32804" r="26531" b="10814"/>
          <a:stretch>
            <a:fillRect/>
          </a:stretch>
        </p:blipFill>
        <p:spPr bwMode="auto">
          <a:xfrm>
            <a:off x="5464629" y="0"/>
            <a:ext cx="3679371" cy="4191000"/>
          </a:xfrm>
          <a:prstGeom prst="rect">
            <a:avLst/>
          </a:prstGeom>
          <a:noFill/>
          <a:ln w="9525">
            <a:solidFill>
              <a:schemeClr val="accent1">
                <a:lumMod val="75000"/>
              </a:schemeClr>
            </a:solidFill>
            <a:miter lim="800000"/>
            <a:headEnd/>
            <a:tailEnd/>
          </a:ln>
        </p:spPr>
      </p:pic>
      <p:sp>
        <p:nvSpPr>
          <p:cNvPr id="9" name="TextBox 8"/>
          <p:cNvSpPr txBox="1"/>
          <p:nvPr/>
        </p:nvSpPr>
        <p:spPr>
          <a:xfrm>
            <a:off x="5486400" y="4191000"/>
            <a:ext cx="3657600" cy="2585323"/>
          </a:xfrm>
          <a:prstGeom prst="rect">
            <a:avLst/>
          </a:prstGeom>
          <a:noFill/>
        </p:spPr>
        <p:txBody>
          <a:bodyPr wrap="square" rtlCol="0">
            <a:spAutoFit/>
          </a:bodyPr>
          <a:lstStyle/>
          <a:p>
            <a:r>
              <a:rPr lang="en-US" b="1" dirty="0" smtClean="0"/>
              <a:t>Actividad 10</a:t>
            </a:r>
          </a:p>
          <a:p>
            <a:r>
              <a:rPr lang="en-US" i="1" dirty="0" smtClean="0"/>
              <a:t>El/la </a:t>
            </a:r>
            <a:r>
              <a:rPr lang="en-US" i="1" dirty="0" err="1" smtClean="0"/>
              <a:t>compañero</a:t>
            </a:r>
            <a:r>
              <a:rPr lang="en-US" i="1" dirty="0" smtClean="0"/>
              <a:t>/a de </a:t>
            </a:r>
            <a:r>
              <a:rPr lang="en-US" i="1" dirty="0" err="1" smtClean="0"/>
              <a:t>cuarto</a:t>
            </a:r>
            <a:r>
              <a:rPr lang="en-US" i="1" dirty="0" smtClean="0"/>
              <a:t> ideal</a:t>
            </a:r>
          </a:p>
          <a:p>
            <a:r>
              <a:rPr lang="en-US" dirty="0" err="1" smtClean="0"/>
              <a:t>Trabaja</a:t>
            </a:r>
            <a:r>
              <a:rPr lang="en-US" dirty="0" smtClean="0"/>
              <a:t> con un </a:t>
            </a:r>
            <a:r>
              <a:rPr lang="en-US" dirty="0" err="1" smtClean="0"/>
              <a:t>compañero</a:t>
            </a:r>
            <a:r>
              <a:rPr lang="en-US" dirty="0" smtClean="0"/>
              <a:t> de </a:t>
            </a:r>
            <a:r>
              <a:rPr lang="en-US" dirty="0" err="1" smtClean="0"/>
              <a:t>clase</a:t>
            </a:r>
            <a:r>
              <a:rPr lang="en-US" dirty="0" smtClean="0"/>
              <a:t>. </a:t>
            </a:r>
            <a:r>
              <a:rPr lang="en-US" dirty="0" err="1" smtClean="0"/>
              <a:t>Escriban</a:t>
            </a:r>
            <a:r>
              <a:rPr lang="en-US" dirty="0" smtClean="0"/>
              <a:t> 5 </a:t>
            </a:r>
            <a:r>
              <a:rPr lang="en-US" dirty="0" err="1" smtClean="0"/>
              <a:t>características</a:t>
            </a:r>
            <a:r>
              <a:rPr lang="en-US" dirty="0" smtClean="0"/>
              <a:t> del </a:t>
            </a:r>
            <a:r>
              <a:rPr lang="en-US" dirty="0" err="1" smtClean="0"/>
              <a:t>compañero</a:t>
            </a:r>
            <a:r>
              <a:rPr lang="en-US" dirty="0" smtClean="0"/>
              <a:t> de </a:t>
            </a:r>
            <a:r>
              <a:rPr lang="en-US" dirty="0" err="1" smtClean="0"/>
              <a:t>cuarto</a:t>
            </a:r>
            <a:r>
              <a:rPr lang="en-US" dirty="0" smtClean="0"/>
              <a:t> ideal. </a:t>
            </a:r>
            <a:r>
              <a:rPr lang="en-US" dirty="0" err="1" smtClean="0"/>
              <a:t>Utilicen</a:t>
            </a:r>
            <a:r>
              <a:rPr lang="en-US" dirty="0" smtClean="0"/>
              <a:t> el </a:t>
            </a:r>
            <a:r>
              <a:rPr lang="en-US" dirty="0" err="1" smtClean="0"/>
              <a:t>subjuntivo</a:t>
            </a:r>
            <a:r>
              <a:rPr lang="en-US" dirty="0" smtClean="0"/>
              <a:t> </a:t>
            </a:r>
            <a:r>
              <a:rPr lang="en-US" dirty="0" err="1" smtClean="0"/>
              <a:t>para</a:t>
            </a:r>
            <a:r>
              <a:rPr lang="en-US" dirty="0" smtClean="0"/>
              <a:t> </a:t>
            </a:r>
            <a:r>
              <a:rPr lang="en-US" dirty="0" err="1" smtClean="0"/>
              <a:t>dar</a:t>
            </a:r>
            <a:r>
              <a:rPr lang="en-US" dirty="0" smtClean="0"/>
              <a:t> </a:t>
            </a:r>
            <a:r>
              <a:rPr lang="en-US" dirty="0" err="1" smtClean="0"/>
              <a:t>las</a:t>
            </a:r>
            <a:r>
              <a:rPr lang="en-US" dirty="0" smtClean="0"/>
              <a:t> </a:t>
            </a:r>
            <a:r>
              <a:rPr lang="en-US" dirty="0" err="1" smtClean="0"/>
              <a:t>descripciones</a:t>
            </a:r>
            <a:r>
              <a:rPr lang="en-US" dirty="0" smtClean="0"/>
              <a:t>. </a:t>
            </a:r>
          </a:p>
          <a:p>
            <a:r>
              <a:rPr lang="en-US" dirty="0" err="1" smtClean="0"/>
              <a:t>Ej</a:t>
            </a:r>
            <a:r>
              <a:rPr lang="en-US" dirty="0" smtClean="0"/>
              <a:t>. </a:t>
            </a:r>
            <a:r>
              <a:rPr lang="en-US" dirty="0" err="1" smtClean="0"/>
              <a:t>Buscamos</a:t>
            </a:r>
            <a:r>
              <a:rPr lang="en-US" dirty="0" smtClean="0"/>
              <a:t> un </a:t>
            </a:r>
            <a:r>
              <a:rPr lang="en-US" dirty="0" err="1" smtClean="0"/>
              <a:t>compañero</a:t>
            </a:r>
            <a:r>
              <a:rPr lang="en-US" dirty="0" smtClean="0"/>
              <a:t> de </a:t>
            </a:r>
            <a:r>
              <a:rPr lang="en-US" dirty="0" err="1" smtClean="0"/>
              <a:t>cuarto</a:t>
            </a:r>
            <a:r>
              <a:rPr lang="en-US" dirty="0" smtClean="0"/>
              <a:t> </a:t>
            </a:r>
            <a:r>
              <a:rPr lang="en-US" dirty="0" err="1" smtClean="0"/>
              <a:t>que</a:t>
            </a:r>
            <a:r>
              <a:rPr lang="en-US" dirty="0" smtClean="0"/>
              <a:t> </a:t>
            </a:r>
            <a:r>
              <a:rPr lang="en-US" i="1" dirty="0" smtClean="0"/>
              <a:t>sea</a:t>
            </a:r>
            <a:r>
              <a:rPr lang="en-US" dirty="0" smtClean="0"/>
              <a:t> </a:t>
            </a:r>
            <a:r>
              <a:rPr lang="en-US" dirty="0" err="1" smtClean="0"/>
              <a:t>ordenado</a:t>
            </a:r>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838200" y="0"/>
            <a:ext cx="8305800" cy="6858000"/>
          </a:xfrm>
        </p:spPr>
        <p:txBody>
          <a:bodyPr>
            <a:normAutofit fontScale="92500" lnSpcReduction="10000"/>
          </a:bodyPr>
          <a:lstStyle/>
          <a:p>
            <a:pPr>
              <a:buNone/>
            </a:pPr>
            <a:r>
              <a:rPr lang="en-US" sz="2000" b="1" dirty="0" smtClean="0"/>
              <a:t>Actividad 11</a:t>
            </a:r>
          </a:p>
          <a:p>
            <a:pPr marL="0" indent="0">
              <a:buNone/>
            </a:pPr>
            <a:r>
              <a:rPr lang="en-US" sz="2000" dirty="0" smtClean="0"/>
              <a:t>Completa la </a:t>
            </a:r>
            <a:r>
              <a:rPr lang="en-US" sz="2000" dirty="0" err="1" smtClean="0"/>
              <a:t>conversación</a:t>
            </a:r>
            <a:r>
              <a:rPr lang="en-US" sz="2000" dirty="0" smtClean="0"/>
              <a:t> entre Ramiro el </a:t>
            </a:r>
            <a:r>
              <a:rPr lang="en-US" sz="2000" dirty="0" err="1" smtClean="0"/>
              <a:t>inconforme</a:t>
            </a:r>
            <a:r>
              <a:rPr lang="en-US" sz="2000" dirty="0" smtClean="0"/>
              <a:t> y </a:t>
            </a:r>
            <a:r>
              <a:rPr lang="en-US" sz="2000" dirty="0" err="1" smtClean="0"/>
              <a:t>su</a:t>
            </a:r>
            <a:r>
              <a:rPr lang="en-US" sz="2000" dirty="0" smtClean="0"/>
              <a:t> </a:t>
            </a:r>
            <a:r>
              <a:rPr lang="en-US" sz="2000" dirty="0" err="1" smtClean="0"/>
              <a:t>amiga</a:t>
            </a:r>
            <a:r>
              <a:rPr lang="en-US" sz="2000" dirty="0" smtClean="0"/>
              <a:t> Nancy, </a:t>
            </a:r>
            <a:r>
              <a:rPr lang="en-US" sz="2000" dirty="0" err="1" smtClean="0"/>
              <a:t>quien</a:t>
            </a:r>
            <a:r>
              <a:rPr lang="en-US" sz="2000" dirty="0" smtClean="0"/>
              <a:t> </a:t>
            </a:r>
            <a:r>
              <a:rPr lang="en-US" sz="2000" dirty="0" err="1" smtClean="0"/>
              <a:t>trata</a:t>
            </a:r>
            <a:r>
              <a:rPr lang="en-US" sz="2000" dirty="0" smtClean="0"/>
              <a:t> de </a:t>
            </a:r>
            <a:r>
              <a:rPr lang="en-US" sz="2000" dirty="0" err="1" smtClean="0"/>
              <a:t>hacerlo</a:t>
            </a:r>
            <a:r>
              <a:rPr lang="en-US" sz="2000" dirty="0" smtClean="0"/>
              <a:t> </a:t>
            </a:r>
            <a:r>
              <a:rPr lang="en-US" sz="2000" dirty="0" err="1" smtClean="0"/>
              <a:t>entrar</a:t>
            </a:r>
            <a:r>
              <a:rPr lang="en-US" sz="2000" dirty="0" smtClean="0"/>
              <a:t> en </a:t>
            </a:r>
            <a:r>
              <a:rPr lang="en-US" sz="2000" dirty="0" err="1" smtClean="0"/>
              <a:t>razón</a:t>
            </a:r>
            <a:r>
              <a:rPr lang="en-US" sz="2000" dirty="0" smtClean="0"/>
              <a:t>. </a:t>
            </a:r>
          </a:p>
          <a:p>
            <a:pPr marL="0" indent="0">
              <a:buNone/>
            </a:pPr>
            <a:r>
              <a:rPr lang="en-US" sz="2000" dirty="0" smtClean="0"/>
              <a:t>R: No </a:t>
            </a:r>
            <a:r>
              <a:rPr lang="en-US" sz="2000" dirty="0" err="1" smtClean="0"/>
              <a:t>sé</a:t>
            </a:r>
            <a:r>
              <a:rPr lang="en-US" sz="2000" dirty="0" smtClean="0"/>
              <a:t> </a:t>
            </a:r>
            <a:r>
              <a:rPr lang="en-US" sz="2000" dirty="0" err="1" smtClean="0"/>
              <a:t>donde</a:t>
            </a:r>
            <a:r>
              <a:rPr lang="en-US" sz="2000" dirty="0" smtClean="0"/>
              <a:t> </a:t>
            </a:r>
            <a:r>
              <a:rPr lang="en-US" sz="2000" dirty="0" err="1" smtClean="0"/>
              <a:t>voy</a:t>
            </a:r>
            <a:r>
              <a:rPr lang="en-US" sz="2000" dirty="0" smtClean="0"/>
              <a:t> a </a:t>
            </a:r>
            <a:r>
              <a:rPr lang="en-US" sz="2000" dirty="0" err="1" smtClean="0"/>
              <a:t>vivir</a:t>
            </a:r>
            <a:r>
              <a:rPr lang="en-US" sz="2000" dirty="0" smtClean="0"/>
              <a:t> el </a:t>
            </a:r>
            <a:r>
              <a:rPr lang="en-US" sz="2000" dirty="0" err="1" smtClean="0"/>
              <a:t>próximo</a:t>
            </a:r>
            <a:r>
              <a:rPr lang="en-US" sz="2000" dirty="0" smtClean="0"/>
              <a:t> </a:t>
            </a:r>
            <a:r>
              <a:rPr lang="en-US" sz="2000" dirty="0" err="1" smtClean="0"/>
              <a:t>año</a:t>
            </a:r>
            <a:r>
              <a:rPr lang="en-US" sz="2000" dirty="0" smtClean="0"/>
              <a:t>.</a:t>
            </a:r>
          </a:p>
          <a:p>
            <a:pPr marL="0" indent="0">
              <a:buNone/>
            </a:pPr>
            <a:r>
              <a:rPr lang="en-US" sz="2000" dirty="0" smtClean="0"/>
              <a:t>N: </a:t>
            </a:r>
            <a:r>
              <a:rPr lang="en-US" sz="2000" dirty="0" err="1" smtClean="0"/>
              <a:t>Pero</a:t>
            </a:r>
            <a:r>
              <a:rPr lang="en-US" sz="2000" dirty="0" smtClean="0"/>
              <a:t> </a:t>
            </a:r>
            <a:r>
              <a:rPr lang="en-US" sz="2000" dirty="0" err="1" smtClean="0"/>
              <a:t>tú</a:t>
            </a:r>
            <a:r>
              <a:rPr lang="en-US" sz="2000" dirty="0" smtClean="0"/>
              <a:t> </a:t>
            </a:r>
            <a:r>
              <a:rPr lang="en-US" sz="2000" dirty="0" err="1" smtClean="0"/>
              <a:t>ya</a:t>
            </a:r>
            <a:r>
              <a:rPr lang="en-US" sz="2000" dirty="0" smtClean="0"/>
              <a:t> </a:t>
            </a:r>
            <a:r>
              <a:rPr lang="en-US" sz="2000" dirty="0" err="1" smtClean="0"/>
              <a:t>tienes</a:t>
            </a:r>
            <a:r>
              <a:rPr lang="en-US" sz="2000" dirty="0" smtClean="0"/>
              <a:t> un </a:t>
            </a:r>
            <a:r>
              <a:rPr lang="en-US" sz="2000" dirty="0" err="1" smtClean="0"/>
              <a:t>apartamento</a:t>
            </a:r>
            <a:r>
              <a:rPr lang="en-US" sz="2000" dirty="0" smtClean="0"/>
              <a:t>. </a:t>
            </a:r>
          </a:p>
          <a:p>
            <a:pPr marL="0" indent="0">
              <a:buNone/>
            </a:pPr>
            <a:r>
              <a:rPr lang="en-US" sz="2000" dirty="0" smtClean="0"/>
              <a:t>R: </a:t>
            </a:r>
            <a:r>
              <a:rPr lang="en-US" sz="2000" u="sng" dirty="0" err="1" smtClean="0"/>
              <a:t>Sí</a:t>
            </a:r>
            <a:r>
              <a:rPr lang="en-US" sz="2000" u="sng" dirty="0" smtClean="0"/>
              <a:t>, </a:t>
            </a:r>
            <a:r>
              <a:rPr lang="en-US" sz="2000" u="sng" dirty="0" err="1" smtClean="0"/>
              <a:t>pero</a:t>
            </a:r>
            <a:r>
              <a:rPr lang="en-US" sz="2000" u="sng" dirty="0" smtClean="0"/>
              <a:t> </a:t>
            </a:r>
            <a:r>
              <a:rPr lang="en-US" sz="2000" u="sng" dirty="0" err="1" smtClean="0"/>
              <a:t>quiero</a:t>
            </a:r>
            <a:r>
              <a:rPr lang="en-US" sz="2000" u="sng" dirty="0" smtClean="0"/>
              <a:t> </a:t>
            </a:r>
            <a:r>
              <a:rPr lang="en-US" sz="2000" u="sng" dirty="0" err="1" smtClean="0"/>
              <a:t>una</a:t>
            </a:r>
            <a:r>
              <a:rPr lang="en-US" sz="2000" u="sng" dirty="0" smtClean="0"/>
              <a:t> </a:t>
            </a:r>
            <a:r>
              <a:rPr lang="en-US" sz="2000" u="sng" dirty="0" err="1" smtClean="0"/>
              <a:t>que</a:t>
            </a:r>
            <a:r>
              <a:rPr lang="en-US" sz="2000" u="sng" dirty="0" smtClean="0"/>
              <a:t> </a:t>
            </a:r>
            <a:r>
              <a:rPr lang="en-US" sz="2000" u="sng" dirty="0" err="1" smtClean="0"/>
              <a:t>tenga</a:t>
            </a:r>
            <a:r>
              <a:rPr lang="en-US" sz="2000" u="sng" dirty="0" smtClean="0"/>
              <a:t> dos </a:t>
            </a:r>
            <a:r>
              <a:rPr lang="en-US" sz="2000" u="sng" dirty="0" err="1" smtClean="0"/>
              <a:t>habitaciones</a:t>
            </a:r>
            <a:r>
              <a:rPr lang="en-US" sz="2000" u="sng" dirty="0" smtClean="0"/>
              <a:t> y </a:t>
            </a:r>
            <a:r>
              <a:rPr lang="en-US" sz="2000" u="sng" dirty="0" err="1" smtClean="0"/>
              <a:t>una</a:t>
            </a:r>
            <a:r>
              <a:rPr lang="en-US" sz="2000" u="sng" dirty="0" smtClean="0"/>
              <a:t> </a:t>
            </a:r>
            <a:r>
              <a:rPr lang="en-US" sz="2000" u="sng" dirty="0" err="1" smtClean="0"/>
              <a:t>cocina</a:t>
            </a:r>
            <a:r>
              <a:rPr lang="en-US" sz="2000" u="sng" dirty="0" smtClean="0"/>
              <a:t> </a:t>
            </a:r>
            <a:r>
              <a:rPr lang="en-US" sz="2000" u="sng" dirty="0" err="1" smtClean="0"/>
              <a:t>grande</a:t>
            </a:r>
            <a:r>
              <a:rPr lang="en-US" sz="2000" u="sng" dirty="0" smtClean="0"/>
              <a:t>. </a:t>
            </a:r>
            <a:r>
              <a:rPr lang="en-US" sz="2000" dirty="0" err="1" smtClean="0"/>
              <a:t>Otro</a:t>
            </a:r>
            <a:r>
              <a:rPr lang="en-US" sz="2000" dirty="0" smtClean="0"/>
              <a:t> </a:t>
            </a:r>
            <a:r>
              <a:rPr lang="en-US" sz="2000" dirty="0" err="1" smtClean="0"/>
              <a:t>problema</a:t>
            </a:r>
            <a:r>
              <a:rPr lang="en-US" sz="2000" dirty="0" smtClean="0"/>
              <a:t> </a:t>
            </a:r>
            <a:r>
              <a:rPr lang="en-US" sz="2000" dirty="0" err="1" smtClean="0"/>
              <a:t>es</a:t>
            </a:r>
            <a:r>
              <a:rPr lang="en-US" sz="2000" dirty="0" smtClean="0"/>
              <a:t> </a:t>
            </a:r>
            <a:r>
              <a:rPr lang="en-US" sz="2000" dirty="0" err="1" smtClean="0"/>
              <a:t>que</a:t>
            </a:r>
            <a:r>
              <a:rPr lang="en-US" sz="2000" dirty="0" smtClean="0"/>
              <a:t> no </a:t>
            </a:r>
            <a:r>
              <a:rPr lang="en-US" sz="2000" dirty="0" err="1" smtClean="0"/>
              <a:t>sé</a:t>
            </a:r>
            <a:r>
              <a:rPr lang="en-US" sz="2000" dirty="0" smtClean="0"/>
              <a:t> </a:t>
            </a:r>
            <a:r>
              <a:rPr lang="en-US" sz="2000" dirty="0" err="1" smtClean="0"/>
              <a:t>dónde</a:t>
            </a:r>
            <a:r>
              <a:rPr lang="en-US" sz="2000" dirty="0" smtClean="0"/>
              <a:t> </a:t>
            </a:r>
            <a:r>
              <a:rPr lang="en-US" sz="2000" dirty="0" err="1" smtClean="0"/>
              <a:t>ir</a:t>
            </a:r>
            <a:r>
              <a:rPr lang="en-US" sz="2000" dirty="0" smtClean="0"/>
              <a:t> de </a:t>
            </a:r>
            <a:r>
              <a:rPr lang="en-US" sz="2000" dirty="0" err="1" smtClean="0"/>
              <a:t>vacaciones</a:t>
            </a:r>
            <a:r>
              <a:rPr lang="en-US" sz="2000" dirty="0" smtClean="0"/>
              <a:t>.</a:t>
            </a:r>
          </a:p>
          <a:p>
            <a:pPr marL="0" indent="0">
              <a:buNone/>
            </a:pPr>
            <a:r>
              <a:rPr lang="en-US" sz="2000" dirty="0" smtClean="0"/>
              <a:t>N: </a:t>
            </a:r>
            <a:r>
              <a:rPr lang="en-US" sz="2000" dirty="0" err="1" smtClean="0"/>
              <a:t>Pero</a:t>
            </a:r>
            <a:r>
              <a:rPr lang="en-US" sz="2000" dirty="0" smtClean="0"/>
              <a:t> </a:t>
            </a:r>
            <a:r>
              <a:rPr lang="en-US" sz="2000" dirty="0" err="1" smtClean="0"/>
              <a:t>tú</a:t>
            </a:r>
            <a:r>
              <a:rPr lang="en-US" sz="2000" dirty="0" smtClean="0"/>
              <a:t> </a:t>
            </a:r>
            <a:r>
              <a:rPr lang="en-US" sz="2000" dirty="0" err="1" smtClean="0"/>
              <a:t>puedes</a:t>
            </a:r>
            <a:r>
              <a:rPr lang="en-US" sz="2000" dirty="0" smtClean="0"/>
              <a:t> </a:t>
            </a:r>
            <a:r>
              <a:rPr lang="en-US" sz="2000" dirty="0" err="1" smtClean="0"/>
              <a:t>ir</a:t>
            </a:r>
            <a:r>
              <a:rPr lang="en-US" sz="2000" dirty="0" smtClean="0"/>
              <a:t> a la cabaña </a:t>
            </a:r>
            <a:r>
              <a:rPr lang="en-US" sz="2000" dirty="0" err="1" smtClean="0"/>
              <a:t>junto</a:t>
            </a:r>
            <a:r>
              <a:rPr lang="en-US" sz="2000" dirty="0" smtClean="0"/>
              <a:t> al </a:t>
            </a:r>
            <a:r>
              <a:rPr lang="en-US" sz="2000" dirty="0" err="1" smtClean="0"/>
              <a:t>lago</a:t>
            </a:r>
            <a:r>
              <a:rPr lang="en-US" sz="2000" dirty="0" smtClean="0"/>
              <a:t>. </a:t>
            </a:r>
          </a:p>
          <a:p>
            <a:pPr marL="0" indent="0">
              <a:buNone/>
            </a:pPr>
            <a:r>
              <a:rPr lang="en-US" sz="2000" dirty="0" smtClean="0"/>
              <a:t>R: </a:t>
            </a:r>
            <a:r>
              <a:rPr lang="en-US" sz="2000" dirty="0" err="1" smtClean="0"/>
              <a:t>Sí</a:t>
            </a:r>
            <a:r>
              <a:rPr lang="en-US" sz="2000" dirty="0" smtClean="0"/>
              <a:t>, </a:t>
            </a:r>
            <a:r>
              <a:rPr lang="en-US" sz="2000" dirty="0" err="1" smtClean="0"/>
              <a:t>pero</a:t>
            </a:r>
            <a:r>
              <a:rPr lang="en-US" sz="2000" dirty="0" smtClean="0"/>
              <a:t> </a:t>
            </a:r>
            <a:r>
              <a:rPr lang="en-US" sz="2000" dirty="0" err="1" smtClean="0"/>
              <a:t>yo</a:t>
            </a:r>
            <a:r>
              <a:rPr lang="en-US" sz="2000" dirty="0" smtClean="0"/>
              <a:t> </a:t>
            </a:r>
            <a:r>
              <a:rPr lang="en-US" sz="2000" dirty="0" err="1" smtClean="0"/>
              <a:t>quiero</a:t>
            </a:r>
            <a:r>
              <a:rPr lang="en-US" sz="2000" dirty="0" smtClean="0"/>
              <a:t> </a:t>
            </a:r>
            <a:r>
              <a:rPr lang="en-US" sz="2000" dirty="0" err="1" smtClean="0"/>
              <a:t>ir</a:t>
            </a:r>
            <a:r>
              <a:rPr lang="en-US" sz="2000" dirty="0" smtClean="0"/>
              <a:t> a_______________________________________________. </a:t>
            </a:r>
            <a:r>
              <a:rPr lang="en-US" sz="2000" dirty="0" err="1" smtClean="0"/>
              <a:t>Además</a:t>
            </a:r>
            <a:r>
              <a:rPr lang="en-US" sz="2000" dirty="0" smtClean="0"/>
              <a:t> no </a:t>
            </a:r>
            <a:r>
              <a:rPr lang="en-US" sz="2000" dirty="0" err="1" smtClean="0"/>
              <a:t>tengo</a:t>
            </a:r>
            <a:r>
              <a:rPr lang="en-US" sz="2000" dirty="0" smtClean="0"/>
              <a:t> con </a:t>
            </a:r>
            <a:r>
              <a:rPr lang="en-US" sz="2000" dirty="0" err="1" smtClean="0"/>
              <a:t>quién</a:t>
            </a:r>
            <a:r>
              <a:rPr lang="en-US" sz="2000" dirty="0" smtClean="0"/>
              <a:t> </a:t>
            </a:r>
            <a:r>
              <a:rPr lang="en-US" sz="2000" dirty="0" err="1" smtClean="0"/>
              <a:t>ir</a:t>
            </a:r>
            <a:r>
              <a:rPr lang="en-US" sz="2000" dirty="0" smtClean="0"/>
              <a:t>. </a:t>
            </a:r>
          </a:p>
          <a:p>
            <a:pPr marL="0" indent="0">
              <a:buNone/>
            </a:pPr>
            <a:r>
              <a:rPr lang="en-US" sz="2000" dirty="0" smtClean="0"/>
              <a:t>N: </a:t>
            </a:r>
            <a:r>
              <a:rPr lang="en-US" sz="2000" dirty="0" err="1" smtClean="0"/>
              <a:t>Pero</a:t>
            </a:r>
            <a:r>
              <a:rPr lang="en-US" sz="2000" dirty="0" smtClean="0"/>
              <a:t>  </a:t>
            </a:r>
            <a:r>
              <a:rPr lang="en-US" sz="2000" dirty="0" err="1" smtClean="0"/>
              <a:t>tú</a:t>
            </a:r>
            <a:r>
              <a:rPr lang="en-US" sz="2000" dirty="0" smtClean="0"/>
              <a:t> </a:t>
            </a:r>
            <a:r>
              <a:rPr lang="en-US" sz="2000" dirty="0" err="1" smtClean="0"/>
              <a:t>tienes</a:t>
            </a:r>
            <a:r>
              <a:rPr lang="en-US" sz="2000" dirty="0" smtClean="0"/>
              <a:t> </a:t>
            </a:r>
            <a:r>
              <a:rPr lang="en-US" sz="2000" dirty="0" err="1" smtClean="0"/>
              <a:t>una</a:t>
            </a:r>
            <a:r>
              <a:rPr lang="en-US" sz="2000" dirty="0" smtClean="0"/>
              <a:t> </a:t>
            </a:r>
            <a:r>
              <a:rPr lang="en-US" sz="2000" dirty="0" err="1" smtClean="0"/>
              <a:t>novia</a:t>
            </a:r>
            <a:r>
              <a:rPr lang="en-US" sz="2000" dirty="0" smtClean="0"/>
              <a:t>, </a:t>
            </a:r>
            <a:r>
              <a:rPr lang="en-US" sz="2000" dirty="0" err="1" smtClean="0"/>
              <a:t>puedes</a:t>
            </a:r>
            <a:r>
              <a:rPr lang="en-US" sz="2000" dirty="0" smtClean="0"/>
              <a:t> </a:t>
            </a:r>
            <a:r>
              <a:rPr lang="en-US" sz="2000" dirty="0" err="1" smtClean="0"/>
              <a:t>ir</a:t>
            </a:r>
            <a:r>
              <a:rPr lang="en-US" sz="2000" dirty="0" smtClean="0"/>
              <a:t> con Sofia.</a:t>
            </a:r>
          </a:p>
          <a:p>
            <a:pPr marL="0" indent="0">
              <a:buNone/>
            </a:pPr>
            <a:r>
              <a:rPr lang="en-US" sz="2000" dirty="0" smtClean="0"/>
              <a:t>R: </a:t>
            </a:r>
            <a:r>
              <a:rPr lang="en-US" sz="2000" dirty="0" err="1" smtClean="0"/>
              <a:t>Sí</a:t>
            </a:r>
            <a:r>
              <a:rPr lang="en-US" sz="2000" dirty="0" smtClean="0"/>
              <a:t>, </a:t>
            </a:r>
            <a:r>
              <a:rPr lang="en-US" sz="2000" dirty="0" err="1" smtClean="0"/>
              <a:t>pero</a:t>
            </a:r>
            <a:r>
              <a:rPr lang="en-US" sz="2000" dirty="0" smtClean="0"/>
              <a:t> Sofia </a:t>
            </a:r>
            <a:r>
              <a:rPr lang="en-US" sz="2000" dirty="0" err="1" smtClean="0"/>
              <a:t>es</a:t>
            </a:r>
            <a:r>
              <a:rPr lang="en-US" sz="2000" dirty="0" smtClean="0"/>
              <a:t> un </a:t>
            </a:r>
            <a:r>
              <a:rPr lang="en-US" sz="2000" dirty="0" err="1" smtClean="0"/>
              <a:t>poco</a:t>
            </a:r>
            <a:r>
              <a:rPr lang="en-US" sz="2000" dirty="0" smtClean="0"/>
              <a:t> </a:t>
            </a:r>
            <a:r>
              <a:rPr lang="en-US" sz="2000" dirty="0" err="1" smtClean="0"/>
              <a:t>aburrida</a:t>
            </a:r>
            <a:r>
              <a:rPr lang="en-US" sz="2000" dirty="0" smtClean="0"/>
              <a:t>. </a:t>
            </a:r>
            <a:r>
              <a:rPr lang="en-US" sz="2000" dirty="0" err="1" smtClean="0"/>
              <a:t>Yo</a:t>
            </a:r>
            <a:r>
              <a:rPr lang="en-US" sz="2000" dirty="0" smtClean="0"/>
              <a:t>__________________________________.</a:t>
            </a:r>
          </a:p>
          <a:p>
            <a:pPr marL="0" indent="0">
              <a:buNone/>
            </a:pPr>
            <a:r>
              <a:rPr lang="en-US" sz="2000" dirty="0" smtClean="0"/>
              <a:t>N: </a:t>
            </a:r>
            <a:r>
              <a:rPr lang="en-US" sz="2000" dirty="0" err="1" smtClean="0"/>
              <a:t>Definitivamente</a:t>
            </a:r>
            <a:r>
              <a:rPr lang="en-US" sz="2000" dirty="0" smtClean="0"/>
              <a:t> </a:t>
            </a:r>
            <a:r>
              <a:rPr lang="en-US" sz="2000" dirty="0" err="1" smtClean="0"/>
              <a:t>tú</a:t>
            </a:r>
            <a:r>
              <a:rPr lang="en-US" sz="2000" dirty="0" smtClean="0"/>
              <a:t> </a:t>
            </a:r>
            <a:r>
              <a:rPr lang="en-US" sz="2000" dirty="0" err="1" smtClean="0"/>
              <a:t>te</a:t>
            </a:r>
            <a:r>
              <a:rPr lang="en-US" sz="2000" dirty="0" smtClean="0"/>
              <a:t> </a:t>
            </a:r>
            <a:r>
              <a:rPr lang="en-US" sz="2000" dirty="0" err="1" smtClean="0"/>
              <a:t>quejas</a:t>
            </a:r>
            <a:r>
              <a:rPr lang="en-US" sz="2000" dirty="0" smtClean="0"/>
              <a:t> mucho. </a:t>
            </a:r>
            <a:r>
              <a:rPr lang="en-US" sz="2000" dirty="0" err="1" smtClean="0"/>
              <a:t>Yo</a:t>
            </a:r>
            <a:r>
              <a:rPr lang="en-US" sz="2000" dirty="0" smtClean="0"/>
              <a:t> no </a:t>
            </a:r>
            <a:r>
              <a:rPr lang="en-US" sz="2000" dirty="0" err="1" smtClean="0"/>
              <a:t>tengo</a:t>
            </a:r>
            <a:r>
              <a:rPr lang="en-US" sz="2000" dirty="0" smtClean="0"/>
              <a:t> un </a:t>
            </a:r>
            <a:r>
              <a:rPr lang="en-US" sz="2000" dirty="0" err="1" smtClean="0"/>
              <a:t>partamento</a:t>
            </a:r>
            <a:r>
              <a:rPr lang="en-US" sz="2000" dirty="0" smtClean="0"/>
              <a:t> </a:t>
            </a:r>
            <a:r>
              <a:rPr lang="en-US" sz="2000" dirty="0" err="1" smtClean="0"/>
              <a:t>dónde</a:t>
            </a:r>
            <a:r>
              <a:rPr lang="en-US" sz="2000" dirty="0" smtClean="0"/>
              <a:t> </a:t>
            </a:r>
            <a:r>
              <a:rPr lang="en-US" sz="2000" dirty="0" err="1" smtClean="0"/>
              <a:t>vivir</a:t>
            </a:r>
            <a:r>
              <a:rPr lang="en-US" sz="2000" dirty="0" smtClean="0"/>
              <a:t> el </a:t>
            </a:r>
            <a:r>
              <a:rPr lang="en-US" sz="2000" dirty="0" err="1" smtClean="0"/>
              <a:t>próximo</a:t>
            </a:r>
            <a:r>
              <a:rPr lang="en-US" sz="2000" dirty="0" smtClean="0"/>
              <a:t> </a:t>
            </a:r>
            <a:r>
              <a:rPr lang="en-US" sz="2000" dirty="0" err="1" smtClean="0"/>
              <a:t>semestre</a:t>
            </a:r>
            <a:r>
              <a:rPr lang="en-US" sz="2000" dirty="0" smtClean="0"/>
              <a:t>, no </a:t>
            </a:r>
            <a:r>
              <a:rPr lang="en-US" sz="2000" dirty="0" err="1" smtClean="0"/>
              <a:t>puedo</a:t>
            </a:r>
            <a:r>
              <a:rPr lang="en-US" sz="2000" dirty="0" smtClean="0"/>
              <a:t> </a:t>
            </a:r>
            <a:r>
              <a:rPr lang="en-US" sz="2000" dirty="0" err="1" smtClean="0"/>
              <a:t>ir</a:t>
            </a:r>
            <a:r>
              <a:rPr lang="en-US" sz="2000" dirty="0" smtClean="0"/>
              <a:t> de </a:t>
            </a:r>
            <a:r>
              <a:rPr lang="en-US" sz="2000" dirty="0" err="1" smtClean="0"/>
              <a:t>vacaciones</a:t>
            </a:r>
            <a:r>
              <a:rPr lang="en-US" sz="2000" dirty="0" smtClean="0"/>
              <a:t> </a:t>
            </a:r>
            <a:r>
              <a:rPr lang="en-US" sz="2000" dirty="0" err="1" smtClean="0"/>
              <a:t>porque</a:t>
            </a:r>
            <a:r>
              <a:rPr lang="en-US" sz="2000" dirty="0" smtClean="0"/>
              <a:t> </a:t>
            </a:r>
            <a:r>
              <a:rPr lang="en-US" sz="2000" dirty="0" err="1" smtClean="0"/>
              <a:t>tengo</a:t>
            </a:r>
            <a:r>
              <a:rPr lang="en-US" sz="2000" dirty="0" smtClean="0"/>
              <a:t> </a:t>
            </a:r>
            <a:r>
              <a:rPr lang="en-US" sz="2000" dirty="0" err="1" smtClean="0"/>
              <a:t>que</a:t>
            </a:r>
            <a:r>
              <a:rPr lang="en-US" sz="2000" dirty="0" smtClean="0"/>
              <a:t> </a:t>
            </a:r>
            <a:r>
              <a:rPr lang="en-US" sz="2000" dirty="0" err="1" smtClean="0"/>
              <a:t>trabajar</a:t>
            </a:r>
            <a:r>
              <a:rPr lang="en-US" sz="2000" dirty="0" smtClean="0"/>
              <a:t> y </a:t>
            </a:r>
            <a:r>
              <a:rPr lang="en-US" sz="2000" dirty="0" err="1" smtClean="0"/>
              <a:t>además</a:t>
            </a:r>
            <a:r>
              <a:rPr lang="en-US" sz="2000" dirty="0" smtClean="0"/>
              <a:t>, no </a:t>
            </a:r>
            <a:r>
              <a:rPr lang="en-US" sz="2000" dirty="0" err="1" smtClean="0"/>
              <a:t>tengo</a:t>
            </a:r>
            <a:r>
              <a:rPr lang="en-US" sz="2000" dirty="0" smtClean="0"/>
              <a:t> un </a:t>
            </a:r>
            <a:r>
              <a:rPr lang="en-US" sz="2000" dirty="0" err="1" smtClean="0"/>
              <a:t>novio</a:t>
            </a:r>
            <a:r>
              <a:rPr lang="en-US" sz="2000" dirty="0" smtClean="0"/>
              <a:t>. </a:t>
            </a:r>
          </a:p>
          <a:p>
            <a:pPr marL="0" indent="0">
              <a:buNone/>
            </a:pPr>
            <a:r>
              <a:rPr lang="en-US" sz="2000" dirty="0" smtClean="0"/>
              <a:t>R: </a:t>
            </a:r>
            <a:r>
              <a:rPr lang="en-US" sz="2000" dirty="0" err="1" smtClean="0"/>
              <a:t>Ya</a:t>
            </a:r>
            <a:r>
              <a:rPr lang="en-US" sz="2000" dirty="0" smtClean="0"/>
              <a:t> lo </a:t>
            </a:r>
            <a:r>
              <a:rPr lang="en-US" sz="2000" dirty="0" err="1" smtClean="0"/>
              <a:t>sé</a:t>
            </a:r>
            <a:r>
              <a:rPr lang="en-US" sz="2000" dirty="0" smtClean="0"/>
              <a:t>, </a:t>
            </a:r>
            <a:r>
              <a:rPr lang="en-US" sz="2000" dirty="0" err="1" smtClean="0"/>
              <a:t>pero</a:t>
            </a:r>
            <a:r>
              <a:rPr lang="en-US" sz="2000" dirty="0" smtClean="0"/>
              <a:t> </a:t>
            </a:r>
            <a:r>
              <a:rPr lang="en-US" sz="2000" dirty="0" err="1" smtClean="0"/>
              <a:t>tienes</a:t>
            </a:r>
            <a:r>
              <a:rPr lang="en-US" sz="2000" dirty="0" smtClean="0"/>
              <a:t> </a:t>
            </a:r>
            <a:r>
              <a:rPr lang="en-US" sz="2000" dirty="0" err="1" smtClean="0"/>
              <a:t>que</a:t>
            </a:r>
            <a:r>
              <a:rPr lang="en-US" sz="2000" dirty="0" smtClean="0"/>
              <a:t> </a:t>
            </a:r>
            <a:r>
              <a:rPr lang="en-US" sz="2000" dirty="0" err="1" smtClean="0"/>
              <a:t>soñar</a:t>
            </a:r>
            <a:r>
              <a:rPr lang="en-US" sz="2000" dirty="0" smtClean="0"/>
              <a:t>, el </a:t>
            </a:r>
            <a:r>
              <a:rPr lang="en-US" sz="2000" dirty="0" err="1" smtClean="0"/>
              <a:t>que</a:t>
            </a:r>
            <a:r>
              <a:rPr lang="en-US" sz="2000" dirty="0" smtClean="0"/>
              <a:t> no </a:t>
            </a:r>
            <a:r>
              <a:rPr lang="en-US" sz="2000" dirty="0" err="1" smtClean="0"/>
              <a:t>sueña</a:t>
            </a:r>
            <a:r>
              <a:rPr lang="en-US" sz="2000" dirty="0" smtClean="0"/>
              <a:t>, </a:t>
            </a:r>
            <a:r>
              <a:rPr lang="en-US" sz="2000" dirty="0" err="1" smtClean="0"/>
              <a:t>nunca</a:t>
            </a:r>
            <a:r>
              <a:rPr lang="en-US" sz="2000" dirty="0" smtClean="0"/>
              <a:t> </a:t>
            </a:r>
            <a:r>
              <a:rPr lang="en-US" sz="2000" dirty="0" err="1" smtClean="0"/>
              <a:t>alcanza</a:t>
            </a:r>
            <a:r>
              <a:rPr lang="en-US" sz="2000" dirty="0" smtClean="0"/>
              <a:t> nada. A </a:t>
            </a:r>
            <a:r>
              <a:rPr lang="en-US" sz="2000" dirty="0" err="1" smtClean="0"/>
              <a:t>ver</a:t>
            </a:r>
            <a:r>
              <a:rPr lang="en-US" sz="2000" dirty="0" smtClean="0"/>
              <a:t>, </a:t>
            </a:r>
            <a:r>
              <a:rPr lang="en-US" sz="2000" dirty="0" err="1" smtClean="0"/>
              <a:t>que</a:t>
            </a:r>
            <a:r>
              <a:rPr lang="en-US" sz="2000" dirty="0" smtClean="0"/>
              <a:t> </a:t>
            </a:r>
            <a:r>
              <a:rPr lang="en-US" sz="2000" dirty="0" err="1" smtClean="0"/>
              <a:t>tipo</a:t>
            </a:r>
            <a:r>
              <a:rPr lang="en-US" sz="2000" dirty="0" smtClean="0"/>
              <a:t> de </a:t>
            </a:r>
            <a:r>
              <a:rPr lang="en-US" sz="2000" dirty="0" err="1" smtClean="0"/>
              <a:t>apartamento</a:t>
            </a:r>
            <a:r>
              <a:rPr lang="en-US" sz="2000" dirty="0" smtClean="0"/>
              <a:t> </a:t>
            </a:r>
            <a:r>
              <a:rPr lang="en-US" sz="2000" dirty="0" err="1" smtClean="0"/>
              <a:t>buscas</a:t>
            </a:r>
            <a:r>
              <a:rPr lang="en-US" sz="2000" dirty="0" smtClean="0"/>
              <a:t> </a:t>
            </a:r>
            <a:r>
              <a:rPr lang="en-US" sz="2000" dirty="0" err="1" smtClean="0"/>
              <a:t>para</a:t>
            </a:r>
            <a:r>
              <a:rPr lang="en-US" sz="2000" dirty="0" smtClean="0"/>
              <a:t> el </a:t>
            </a:r>
            <a:r>
              <a:rPr lang="en-US" sz="2000" dirty="0" err="1" smtClean="0"/>
              <a:t>próximo</a:t>
            </a:r>
            <a:r>
              <a:rPr lang="en-US" sz="2000" dirty="0" smtClean="0"/>
              <a:t> </a:t>
            </a:r>
            <a:r>
              <a:rPr lang="en-US" sz="2000" dirty="0" err="1" smtClean="0"/>
              <a:t>semestre</a:t>
            </a:r>
            <a:r>
              <a:rPr lang="en-US" sz="2000" dirty="0" smtClean="0"/>
              <a:t>.</a:t>
            </a:r>
          </a:p>
          <a:p>
            <a:pPr marL="0" indent="0">
              <a:buNone/>
            </a:pPr>
            <a:r>
              <a:rPr lang="en-US" sz="2000" dirty="0" smtClean="0"/>
              <a:t>N: ____________________________________________________________. </a:t>
            </a:r>
          </a:p>
          <a:p>
            <a:pPr marL="0" indent="0">
              <a:buNone/>
            </a:pPr>
            <a:r>
              <a:rPr lang="en-US" sz="2000" dirty="0" smtClean="0"/>
              <a:t>R: Y con </a:t>
            </a:r>
            <a:r>
              <a:rPr lang="en-US" sz="2000" dirty="0" err="1" smtClean="0"/>
              <a:t>qué</a:t>
            </a:r>
            <a:r>
              <a:rPr lang="en-US" sz="2000" dirty="0" smtClean="0"/>
              <a:t> </a:t>
            </a:r>
            <a:r>
              <a:rPr lang="en-US" sz="2000" dirty="0" err="1" smtClean="0"/>
              <a:t>tipo</a:t>
            </a:r>
            <a:r>
              <a:rPr lang="en-US" sz="2000" dirty="0" smtClean="0"/>
              <a:t> de </a:t>
            </a:r>
            <a:r>
              <a:rPr lang="en-US" sz="2000" dirty="0" err="1" smtClean="0"/>
              <a:t>chico</a:t>
            </a:r>
            <a:r>
              <a:rPr lang="en-US" sz="2000" dirty="0" smtClean="0"/>
              <a:t> </a:t>
            </a:r>
            <a:r>
              <a:rPr lang="en-US" sz="2000" dirty="0" err="1" smtClean="0"/>
              <a:t>te</a:t>
            </a:r>
            <a:r>
              <a:rPr lang="en-US" sz="2000" dirty="0" smtClean="0"/>
              <a:t> </a:t>
            </a:r>
            <a:r>
              <a:rPr lang="en-US" sz="2000" dirty="0" err="1" smtClean="0"/>
              <a:t>gustaría</a:t>
            </a:r>
            <a:r>
              <a:rPr lang="en-US" sz="2000" dirty="0" smtClean="0"/>
              <a:t> </a:t>
            </a:r>
            <a:r>
              <a:rPr lang="en-US" sz="2000" dirty="0" err="1" smtClean="0"/>
              <a:t>salir</a:t>
            </a:r>
            <a:r>
              <a:rPr lang="en-US" sz="2000" dirty="0" smtClean="0"/>
              <a:t>?</a:t>
            </a:r>
          </a:p>
          <a:p>
            <a:pPr marL="0" indent="0">
              <a:buNone/>
            </a:pPr>
            <a:r>
              <a:rPr lang="en-US" sz="2000" dirty="0" smtClean="0"/>
              <a:t>N: </a:t>
            </a:r>
            <a:r>
              <a:rPr lang="en-US" sz="2000" dirty="0" err="1" smtClean="0"/>
              <a:t>Busco</a:t>
            </a:r>
            <a:r>
              <a:rPr lang="en-US" sz="2000" dirty="0" smtClean="0"/>
              <a:t> un </a:t>
            </a:r>
            <a:r>
              <a:rPr lang="en-US" sz="2000" dirty="0" err="1" smtClean="0"/>
              <a:t>chico</a:t>
            </a:r>
            <a:r>
              <a:rPr lang="en-US" sz="2000" dirty="0" smtClean="0"/>
              <a:t> _________________________________________________. </a:t>
            </a:r>
            <a:r>
              <a:rPr lang="en-US" sz="2000" dirty="0" err="1" smtClean="0"/>
              <a:t>Bueno</a:t>
            </a:r>
            <a:r>
              <a:rPr lang="en-US" sz="2000" dirty="0" smtClean="0"/>
              <a:t>, </a:t>
            </a:r>
            <a:r>
              <a:rPr lang="en-US" sz="2000" dirty="0" err="1" smtClean="0"/>
              <a:t>ya</a:t>
            </a:r>
            <a:r>
              <a:rPr lang="en-US" sz="2000" dirty="0" smtClean="0"/>
              <a:t> </a:t>
            </a:r>
            <a:r>
              <a:rPr lang="en-US" sz="2000" dirty="0" err="1" smtClean="0"/>
              <a:t>estoy</a:t>
            </a:r>
            <a:r>
              <a:rPr lang="en-US" sz="2000" dirty="0" smtClean="0"/>
              <a:t> </a:t>
            </a:r>
            <a:r>
              <a:rPr lang="en-US" sz="2000" dirty="0" err="1" smtClean="0"/>
              <a:t>soñando</a:t>
            </a:r>
            <a:r>
              <a:rPr lang="en-US" sz="2000" dirty="0" smtClean="0"/>
              <a:t> </a:t>
            </a:r>
            <a:r>
              <a:rPr lang="en-US" sz="2000" dirty="0" err="1" smtClean="0"/>
              <a:t>demasiado</a:t>
            </a:r>
            <a:r>
              <a:rPr lang="en-US" sz="2000" dirty="0" smtClean="0"/>
              <a:t>, </a:t>
            </a:r>
            <a:r>
              <a:rPr lang="en-US" sz="2000" dirty="0" err="1" smtClean="0"/>
              <a:t>mejor</a:t>
            </a:r>
            <a:r>
              <a:rPr lang="en-US" sz="2000" dirty="0" smtClean="0"/>
              <a:t> me </a:t>
            </a:r>
            <a:r>
              <a:rPr lang="en-US" sz="2000" dirty="0" err="1" smtClean="0"/>
              <a:t>voy</a:t>
            </a:r>
            <a:r>
              <a:rPr lang="en-US" sz="2000" dirty="0" smtClean="0"/>
              <a:t> a </a:t>
            </a:r>
            <a:r>
              <a:rPr lang="en-US" sz="2000" dirty="0" err="1" smtClean="0"/>
              <a:t>dormir</a:t>
            </a:r>
            <a:r>
              <a:rPr lang="en-US" sz="2000" dirty="0" smtClean="0"/>
              <a:t> </a:t>
            </a:r>
            <a:r>
              <a:rPr lang="en-US" sz="2000" dirty="0" err="1" smtClean="0"/>
              <a:t>porque</a:t>
            </a:r>
            <a:r>
              <a:rPr lang="en-US" sz="2000" dirty="0" smtClean="0"/>
              <a:t> </a:t>
            </a:r>
            <a:r>
              <a:rPr lang="en-US" sz="2000" dirty="0" err="1" smtClean="0"/>
              <a:t>mañana</a:t>
            </a:r>
            <a:r>
              <a:rPr lang="en-US" sz="2000" dirty="0" smtClean="0"/>
              <a:t> </a:t>
            </a:r>
            <a:r>
              <a:rPr lang="en-US" sz="2000" dirty="0" err="1" smtClean="0"/>
              <a:t>tengo</a:t>
            </a:r>
            <a:r>
              <a:rPr lang="en-US" sz="2000" dirty="0" smtClean="0"/>
              <a:t> </a:t>
            </a:r>
            <a:r>
              <a:rPr lang="en-US" sz="2000" dirty="0" err="1" smtClean="0"/>
              <a:t>que</a:t>
            </a:r>
            <a:r>
              <a:rPr lang="en-US" sz="2000" dirty="0" smtClean="0"/>
              <a:t> </a:t>
            </a:r>
            <a:r>
              <a:rPr lang="en-US" sz="2000" dirty="0" err="1" smtClean="0"/>
              <a:t>trabajar</a:t>
            </a:r>
            <a:r>
              <a:rPr lang="en-US" sz="2000" dirty="0" smtClean="0"/>
              <a:t>. </a:t>
            </a:r>
            <a:r>
              <a:rPr lang="en-US" sz="2000" dirty="0" err="1" smtClean="0"/>
              <a:t>Esa</a:t>
            </a:r>
            <a:r>
              <a:rPr lang="en-US" sz="2000" dirty="0" smtClean="0"/>
              <a:t> </a:t>
            </a:r>
            <a:r>
              <a:rPr lang="en-US" sz="2000" dirty="0" err="1" smtClean="0"/>
              <a:t>es</a:t>
            </a:r>
            <a:r>
              <a:rPr lang="en-US" sz="2000" dirty="0" smtClean="0"/>
              <a:t> la </a:t>
            </a:r>
            <a:r>
              <a:rPr lang="en-US" sz="2000" dirty="0" err="1" smtClean="0"/>
              <a:t>vida</a:t>
            </a:r>
            <a:r>
              <a:rPr lang="en-US" sz="2000" dirty="0" smtClean="0"/>
              <a:t> real </a:t>
            </a:r>
            <a:r>
              <a:rPr lang="en-US" sz="2000" dirty="0" err="1" smtClean="0"/>
              <a:t>para</a:t>
            </a:r>
            <a:r>
              <a:rPr lang="en-US" sz="2000" dirty="0" smtClean="0"/>
              <a:t> </a:t>
            </a:r>
            <a:r>
              <a:rPr lang="en-US" sz="2000" dirty="0" err="1" smtClean="0"/>
              <a:t>mí</a:t>
            </a:r>
            <a:r>
              <a:rPr lang="en-US" sz="2000" dirty="0" smtClean="0"/>
              <a:t>. </a:t>
            </a:r>
          </a:p>
          <a:p>
            <a:pPr marL="0" indent="0">
              <a:buNone/>
            </a:pPr>
            <a:endParaRPr lang="en-US" sz="2000" dirty="0" smtClean="0"/>
          </a:p>
          <a:p>
            <a:pPr marL="0" indent="0">
              <a:buNone/>
            </a:pPr>
            <a:endParaRPr lang="en-US" sz="2000" dirty="0"/>
          </a:p>
        </p:txBody>
      </p:sp>
      <p:sp>
        <p:nvSpPr>
          <p:cNvPr id="7" name="Rectangle 6"/>
          <p:cNvSpPr/>
          <p:nvPr/>
        </p:nvSpPr>
        <p:spPr>
          <a:xfrm>
            <a:off x="0" y="0"/>
            <a:ext cx="8382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smtClean="0"/>
              <a:t>Actividad 12</a:t>
            </a:r>
          </a:p>
          <a:p>
            <a:pPr marL="0" indent="0">
              <a:buNone/>
            </a:pPr>
            <a:r>
              <a:rPr lang="en-US" sz="2000" dirty="0" smtClean="0"/>
              <a:t>Trabajen en </a:t>
            </a:r>
            <a:r>
              <a:rPr lang="en-US" sz="2000" dirty="0" err="1" smtClean="0"/>
              <a:t>grupos</a:t>
            </a:r>
            <a:r>
              <a:rPr lang="en-US" sz="2000" dirty="0" smtClean="0"/>
              <a:t> </a:t>
            </a:r>
            <a:r>
              <a:rPr lang="en-US" sz="2000" dirty="0" err="1" smtClean="0"/>
              <a:t>pequeños</a:t>
            </a:r>
            <a:r>
              <a:rPr lang="en-US" sz="2000" dirty="0" smtClean="0"/>
              <a:t> en la </a:t>
            </a:r>
            <a:r>
              <a:rPr lang="en-US" sz="2000" dirty="0" err="1" smtClean="0"/>
              <a:t>siguiente</a:t>
            </a:r>
            <a:r>
              <a:rPr lang="en-US" sz="2000" dirty="0" smtClean="0"/>
              <a:t> </a:t>
            </a:r>
            <a:r>
              <a:rPr lang="en-US" sz="2000" dirty="0" err="1" smtClean="0"/>
              <a:t>actividad</a:t>
            </a:r>
            <a:r>
              <a:rPr lang="en-US" sz="2000" dirty="0" smtClean="0"/>
              <a:t>. </a:t>
            </a:r>
          </a:p>
          <a:p>
            <a:pPr marL="0" indent="0">
              <a:buNone/>
            </a:pPr>
            <a:r>
              <a:rPr lang="en-US" sz="2000" dirty="0" err="1" smtClean="0"/>
              <a:t>Investiguen</a:t>
            </a:r>
            <a:r>
              <a:rPr lang="en-US" sz="2000" dirty="0" smtClean="0"/>
              <a:t> en internet </a:t>
            </a:r>
            <a:r>
              <a:rPr lang="en-US" sz="2000" dirty="0" err="1" smtClean="0"/>
              <a:t>sobre</a:t>
            </a:r>
            <a:r>
              <a:rPr lang="en-US" sz="2000" dirty="0" smtClean="0"/>
              <a:t> un animal </a:t>
            </a:r>
            <a:r>
              <a:rPr lang="en-US" sz="2000" dirty="0" err="1" smtClean="0"/>
              <a:t>que</a:t>
            </a:r>
            <a:r>
              <a:rPr lang="en-US" sz="2000" dirty="0" smtClean="0"/>
              <a:t> se </a:t>
            </a:r>
            <a:r>
              <a:rPr lang="en-US" sz="2000" dirty="0" err="1" smtClean="0"/>
              <a:t>encuentre</a:t>
            </a:r>
            <a:r>
              <a:rPr lang="en-US" sz="2000" dirty="0" smtClean="0"/>
              <a:t> en </a:t>
            </a:r>
            <a:r>
              <a:rPr lang="en-US" sz="2000" dirty="0" err="1" smtClean="0"/>
              <a:t>peligro</a:t>
            </a:r>
            <a:r>
              <a:rPr lang="en-US" sz="2000" dirty="0" smtClean="0"/>
              <a:t> de </a:t>
            </a:r>
            <a:r>
              <a:rPr lang="en-US" sz="2000" dirty="0" err="1" smtClean="0"/>
              <a:t>extinción</a:t>
            </a:r>
            <a:r>
              <a:rPr lang="en-US" sz="2000" dirty="0" smtClean="0"/>
              <a:t>. </a:t>
            </a:r>
            <a:r>
              <a:rPr lang="en-US" sz="2000" dirty="0" err="1" smtClean="0"/>
              <a:t>Preparen</a:t>
            </a:r>
            <a:r>
              <a:rPr lang="en-US" sz="2000" dirty="0" smtClean="0"/>
              <a:t> un </a:t>
            </a:r>
            <a:r>
              <a:rPr lang="en-US" sz="2000" dirty="0" err="1" smtClean="0"/>
              <a:t>volante</a:t>
            </a:r>
            <a:r>
              <a:rPr lang="en-US" sz="2000" dirty="0" smtClean="0"/>
              <a:t> (flier) </a:t>
            </a:r>
            <a:r>
              <a:rPr lang="en-US" sz="2000" dirty="0" err="1" smtClean="0"/>
              <a:t>para</a:t>
            </a:r>
            <a:r>
              <a:rPr lang="en-US" sz="2000" dirty="0" smtClean="0"/>
              <a:t> </a:t>
            </a:r>
            <a:r>
              <a:rPr lang="en-US" sz="2000" dirty="0" err="1" smtClean="0"/>
              <a:t>mostrar</a:t>
            </a:r>
            <a:r>
              <a:rPr lang="en-US" sz="2000" dirty="0" smtClean="0"/>
              <a:t> y </a:t>
            </a:r>
            <a:r>
              <a:rPr lang="en-US" sz="2000" dirty="0" err="1" smtClean="0"/>
              <a:t>presentar</a:t>
            </a:r>
            <a:r>
              <a:rPr lang="en-US" sz="2000" dirty="0" smtClean="0"/>
              <a:t> a la </a:t>
            </a:r>
            <a:r>
              <a:rPr lang="en-US" sz="2000" dirty="0" err="1" smtClean="0"/>
              <a:t>clase</a:t>
            </a:r>
            <a:r>
              <a:rPr lang="en-US" sz="2000" dirty="0" smtClean="0"/>
              <a:t>. </a:t>
            </a:r>
          </a:p>
          <a:p>
            <a:pPr marL="0" indent="0">
              <a:buNone/>
            </a:pPr>
            <a:r>
              <a:rPr lang="en-US" sz="2000" dirty="0" smtClean="0"/>
              <a:t>Su </a:t>
            </a:r>
            <a:r>
              <a:rPr lang="en-US" sz="2000" dirty="0" err="1" smtClean="0"/>
              <a:t>volante</a:t>
            </a:r>
            <a:r>
              <a:rPr lang="en-US" sz="2000" dirty="0" smtClean="0"/>
              <a:t> </a:t>
            </a:r>
            <a:r>
              <a:rPr lang="en-US" sz="2000" dirty="0" err="1" smtClean="0"/>
              <a:t>debe</a:t>
            </a:r>
            <a:r>
              <a:rPr lang="en-US" sz="2000" dirty="0" smtClean="0"/>
              <a:t> </a:t>
            </a:r>
            <a:r>
              <a:rPr lang="en-US" sz="2000" dirty="0" err="1" smtClean="0"/>
              <a:t>incluir</a:t>
            </a:r>
            <a:r>
              <a:rPr lang="en-US" sz="2000" dirty="0" smtClean="0"/>
              <a:t>:</a:t>
            </a:r>
          </a:p>
          <a:p>
            <a:pPr marL="0" indent="0">
              <a:buNone/>
            </a:pPr>
            <a:r>
              <a:rPr lang="en-US" sz="2000" dirty="0" smtClean="0"/>
              <a:t>-</a:t>
            </a:r>
            <a:r>
              <a:rPr lang="en-US" sz="2000" dirty="0" err="1" smtClean="0"/>
              <a:t>Una</a:t>
            </a:r>
            <a:r>
              <a:rPr lang="en-US" sz="2000" dirty="0" smtClean="0"/>
              <a:t> </a:t>
            </a:r>
            <a:r>
              <a:rPr lang="en-US" sz="2000" dirty="0" err="1" smtClean="0"/>
              <a:t>fotografía</a:t>
            </a:r>
            <a:endParaRPr lang="en-US" sz="2000" dirty="0" smtClean="0"/>
          </a:p>
          <a:p>
            <a:pPr marL="0" indent="0">
              <a:buNone/>
            </a:pPr>
            <a:r>
              <a:rPr lang="en-US" sz="2000" dirty="0" smtClean="0"/>
              <a:t>-Habitat del animal</a:t>
            </a:r>
          </a:p>
          <a:p>
            <a:pPr marL="0" indent="0">
              <a:buFontTx/>
              <a:buChar char="-"/>
            </a:pPr>
            <a:r>
              <a:rPr lang="en-US" sz="2000" dirty="0" err="1" smtClean="0"/>
              <a:t>Características</a:t>
            </a:r>
            <a:r>
              <a:rPr lang="en-US" sz="2000" dirty="0" smtClean="0"/>
              <a:t> </a:t>
            </a:r>
            <a:r>
              <a:rPr lang="en-US" sz="2000" dirty="0" err="1" smtClean="0"/>
              <a:t>generales</a:t>
            </a:r>
            <a:r>
              <a:rPr lang="en-US" sz="2000" dirty="0" smtClean="0"/>
              <a:t> y </a:t>
            </a:r>
            <a:r>
              <a:rPr lang="en-US" sz="2000" dirty="0" err="1" smtClean="0"/>
              <a:t>descripción</a:t>
            </a:r>
            <a:r>
              <a:rPr lang="en-US" sz="2000" dirty="0" smtClean="0"/>
              <a:t> </a:t>
            </a:r>
          </a:p>
          <a:p>
            <a:pPr marL="0" indent="0">
              <a:buFontTx/>
              <a:buChar char="-"/>
            </a:pPr>
            <a:r>
              <a:rPr lang="en-US" sz="2000" dirty="0" err="1" smtClean="0"/>
              <a:t>Qué</a:t>
            </a:r>
            <a:r>
              <a:rPr lang="en-US" sz="2000" dirty="0" smtClean="0"/>
              <a:t> se </a:t>
            </a:r>
            <a:r>
              <a:rPr lang="en-US" sz="2000" dirty="0" err="1" smtClean="0"/>
              <a:t>puede</a:t>
            </a:r>
            <a:r>
              <a:rPr lang="en-US" sz="2000" dirty="0" smtClean="0"/>
              <a:t> </a:t>
            </a:r>
            <a:r>
              <a:rPr lang="en-US" sz="2000" dirty="0" err="1" smtClean="0"/>
              <a:t>hacer</a:t>
            </a:r>
            <a:r>
              <a:rPr lang="en-US" sz="2000" dirty="0" smtClean="0"/>
              <a:t> </a:t>
            </a:r>
            <a:r>
              <a:rPr lang="en-US" sz="2000" dirty="0" err="1" smtClean="0"/>
              <a:t>para</a:t>
            </a:r>
            <a:r>
              <a:rPr lang="en-US" sz="2000" dirty="0" smtClean="0"/>
              <a:t> </a:t>
            </a:r>
            <a:r>
              <a:rPr lang="en-US" sz="2000" dirty="0" err="1" smtClean="0"/>
              <a:t>salvarlo</a:t>
            </a:r>
            <a:r>
              <a:rPr lang="en-US" sz="2000" dirty="0" smtClean="0"/>
              <a:t>.</a:t>
            </a:r>
          </a:p>
          <a:p>
            <a:pPr marL="0" indent="0">
              <a:buFontTx/>
              <a:buChar char="-"/>
            </a:pPr>
            <a:r>
              <a:rPr lang="en-US" sz="2000" dirty="0" err="1" smtClean="0"/>
              <a:t>Otra</a:t>
            </a:r>
            <a:r>
              <a:rPr lang="en-US" sz="2000" dirty="0" smtClean="0"/>
              <a:t> </a:t>
            </a:r>
            <a:r>
              <a:rPr lang="en-US" sz="2000" dirty="0" err="1" smtClean="0"/>
              <a:t>información</a:t>
            </a:r>
            <a:r>
              <a:rPr lang="en-US" sz="2000" dirty="0" smtClean="0"/>
              <a:t> </a:t>
            </a:r>
            <a:r>
              <a:rPr lang="en-US" sz="2000" dirty="0" err="1" smtClean="0"/>
              <a:t>relevante</a:t>
            </a:r>
            <a:endParaRPr lang="en-US" sz="2000" dirty="0" smtClean="0"/>
          </a:p>
          <a:p>
            <a:pPr marL="0" indent="0">
              <a:buFontTx/>
              <a:buChar char="-"/>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248400"/>
            <a:ext cx="4648200" cy="609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p:cNvPicPr>
            <a:picLocks noGrp="1" noChangeAspect="1" noChangeArrowheads="1"/>
          </p:cNvPicPr>
          <p:nvPr>
            <p:ph sz="half" idx="1"/>
          </p:nvPr>
        </p:nvPicPr>
        <p:blipFill>
          <a:blip r:embed="rId3" cstate="print"/>
          <a:srcRect l="27869" t="10636" r="19672" b="4805"/>
          <a:stretch>
            <a:fillRect/>
          </a:stretch>
        </p:blipFill>
        <p:spPr bwMode="auto">
          <a:xfrm>
            <a:off x="712076" y="0"/>
            <a:ext cx="4621924" cy="5410200"/>
          </a:xfrm>
          <a:prstGeom prst="rect">
            <a:avLst/>
          </a:prstGeom>
          <a:noFill/>
          <a:ln w="9525">
            <a:solidFill>
              <a:schemeClr val="accent1">
                <a:lumMod val="75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33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p:cNvPicPr>
            <a:picLocks noGrp="1" noChangeAspect="1" noChangeArrowheads="1"/>
          </p:cNvPicPr>
          <p:nvPr>
            <p:ph sz="half" idx="1"/>
          </p:nvPr>
        </p:nvPicPr>
        <p:blipFill>
          <a:blip r:embed="rId3" cstate="print"/>
          <a:srcRect l="32813" t="12482" r="24182" b="12482"/>
          <a:stretch>
            <a:fillRect/>
          </a:stretch>
        </p:blipFill>
        <p:spPr bwMode="auto">
          <a:xfrm>
            <a:off x="632178" y="0"/>
            <a:ext cx="4397022" cy="4800600"/>
          </a:xfrm>
          <a:prstGeom prst="rect">
            <a:avLst/>
          </a:prstGeom>
          <a:noFill/>
          <a:ln w="9525">
            <a:solidFill>
              <a:schemeClr val="accent1">
                <a:lumMod val="75000"/>
              </a:schemeClr>
            </a:solidFill>
            <a:miter lim="800000"/>
            <a:headEnd/>
            <a:tailEnd/>
          </a:ln>
        </p:spPr>
      </p:pic>
      <p:pic>
        <p:nvPicPr>
          <p:cNvPr id="12291" name="Picture 3"/>
          <p:cNvPicPr>
            <a:picLocks noGrp="1" noChangeAspect="1" noChangeArrowheads="1"/>
          </p:cNvPicPr>
          <p:nvPr>
            <p:ph sz="half" idx="2"/>
          </p:nvPr>
        </p:nvPicPr>
        <p:blipFill>
          <a:blip r:embed="rId4" cstate="print"/>
          <a:srcRect l="33333" t="26368" r="25000" b="35291"/>
          <a:stretch>
            <a:fillRect/>
          </a:stretch>
        </p:blipFill>
        <p:spPr bwMode="auto">
          <a:xfrm>
            <a:off x="5096344" y="0"/>
            <a:ext cx="4047656" cy="3200400"/>
          </a:xfrm>
          <a:prstGeom prst="rect">
            <a:avLst/>
          </a:prstGeom>
          <a:noFill/>
          <a:ln w="9525">
            <a:noFill/>
            <a:miter lim="800000"/>
            <a:headEnd/>
            <a:tailEnd/>
          </a:ln>
        </p:spPr>
      </p:pic>
      <p:pic>
        <p:nvPicPr>
          <p:cNvPr id="12292" name="Picture 4"/>
          <p:cNvPicPr>
            <a:picLocks noChangeAspect="1" noChangeArrowheads="1"/>
          </p:cNvPicPr>
          <p:nvPr/>
        </p:nvPicPr>
        <p:blipFill>
          <a:blip r:embed="rId5" cstate="print"/>
          <a:srcRect l="27160" t="38541" r="33016" b="44792"/>
          <a:stretch>
            <a:fillRect/>
          </a:stretch>
        </p:blipFill>
        <p:spPr bwMode="auto">
          <a:xfrm>
            <a:off x="5105400" y="3276600"/>
            <a:ext cx="4038600" cy="1524000"/>
          </a:xfrm>
          <a:prstGeom prst="rect">
            <a:avLst/>
          </a:prstGeom>
          <a:noFill/>
          <a:ln w="9525">
            <a:noFill/>
            <a:miter lim="800000"/>
            <a:headEnd/>
            <a:tailEnd/>
          </a:ln>
        </p:spPr>
      </p:pic>
      <p:sp>
        <p:nvSpPr>
          <p:cNvPr id="8" name="TextBox 7"/>
          <p:cNvSpPr txBox="1"/>
          <p:nvPr/>
        </p:nvSpPr>
        <p:spPr>
          <a:xfrm>
            <a:off x="609600" y="4800600"/>
            <a:ext cx="8534400" cy="2031325"/>
          </a:xfrm>
          <a:prstGeom prst="rect">
            <a:avLst/>
          </a:prstGeom>
          <a:noFill/>
        </p:spPr>
        <p:txBody>
          <a:bodyPr wrap="square" rtlCol="0">
            <a:spAutoFit/>
          </a:bodyPr>
          <a:lstStyle/>
          <a:p>
            <a:r>
              <a:rPr lang="en-US" b="1" dirty="0" smtClean="0"/>
              <a:t>Actividad 13</a:t>
            </a:r>
          </a:p>
          <a:p>
            <a:r>
              <a:rPr lang="en-US" dirty="0" err="1" smtClean="0"/>
              <a:t>Trabaja</a:t>
            </a:r>
            <a:r>
              <a:rPr lang="en-US" dirty="0" smtClean="0"/>
              <a:t> con un(a) </a:t>
            </a:r>
            <a:r>
              <a:rPr lang="en-US" dirty="0" err="1" smtClean="0"/>
              <a:t>compañero</a:t>
            </a:r>
            <a:r>
              <a:rPr lang="en-US" dirty="0" smtClean="0"/>
              <a:t>(a) de </a:t>
            </a:r>
            <a:r>
              <a:rPr lang="en-US" dirty="0" err="1" smtClean="0"/>
              <a:t>clase</a:t>
            </a:r>
            <a:r>
              <a:rPr lang="en-US" dirty="0" smtClean="0"/>
              <a:t>. </a:t>
            </a:r>
            <a:r>
              <a:rPr lang="en-US" dirty="0" err="1" smtClean="0"/>
              <a:t>Háganse</a:t>
            </a:r>
            <a:r>
              <a:rPr lang="en-US" dirty="0" smtClean="0"/>
              <a:t> </a:t>
            </a:r>
            <a:r>
              <a:rPr lang="en-US" dirty="0" err="1" smtClean="0"/>
              <a:t>las</a:t>
            </a:r>
            <a:r>
              <a:rPr lang="en-US" dirty="0" smtClean="0"/>
              <a:t> </a:t>
            </a:r>
            <a:r>
              <a:rPr lang="en-US" dirty="0" err="1" smtClean="0"/>
              <a:t>siguientes</a:t>
            </a:r>
            <a:r>
              <a:rPr lang="en-US" dirty="0" smtClean="0"/>
              <a:t> </a:t>
            </a:r>
            <a:r>
              <a:rPr lang="en-US" dirty="0" err="1" smtClean="0"/>
              <a:t>preguntas</a:t>
            </a:r>
            <a:r>
              <a:rPr lang="en-US" dirty="0" smtClean="0"/>
              <a:t>:</a:t>
            </a:r>
          </a:p>
          <a:p>
            <a:pPr marL="342900" indent="-342900">
              <a:buAutoNum type="arabicParenR"/>
            </a:pPr>
            <a:r>
              <a:rPr lang="en-US" dirty="0" smtClean="0">
                <a:latin typeface="Calibri"/>
              </a:rPr>
              <a:t>¿</a:t>
            </a:r>
            <a:r>
              <a:rPr lang="en-US" dirty="0" err="1" smtClean="0"/>
              <a:t>Qué</a:t>
            </a:r>
            <a:r>
              <a:rPr lang="en-US" dirty="0" smtClean="0"/>
              <a:t> </a:t>
            </a:r>
            <a:r>
              <a:rPr lang="en-US" dirty="0" err="1" smtClean="0"/>
              <a:t>planeas</a:t>
            </a:r>
            <a:r>
              <a:rPr lang="en-US" dirty="0" smtClean="0"/>
              <a:t> </a:t>
            </a:r>
            <a:r>
              <a:rPr lang="en-US" dirty="0" err="1" smtClean="0"/>
              <a:t>hacer</a:t>
            </a:r>
            <a:r>
              <a:rPr lang="en-US" dirty="0" smtClean="0"/>
              <a:t> </a:t>
            </a:r>
            <a:r>
              <a:rPr lang="en-US" dirty="0" err="1" smtClean="0"/>
              <a:t>cuando</a:t>
            </a:r>
            <a:r>
              <a:rPr lang="en-US" dirty="0" smtClean="0"/>
              <a:t> </a:t>
            </a:r>
            <a:r>
              <a:rPr lang="en-US" i="1" dirty="0" err="1" smtClean="0"/>
              <a:t>terminen</a:t>
            </a:r>
            <a:r>
              <a:rPr lang="en-US" dirty="0" smtClean="0"/>
              <a:t> </a:t>
            </a:r>
            <a:r>
              <a:rPr lang="en-US" dirty="0" err="1" smtClean="0"/>
              <a:t>las</a:t>
            </a:r>
            <a:r>
              <a:rPr lang="en-US" dirty="0" smtClean="0"/>
              <a:t> </a:t>
            </a:r>
            <a:r>
              <a:rPr lang="en-US" dirty="0" err="1" smtClean="0"/>
              <a:t>clases</a:t>
            </a:r>
            <a:r>
              <a:rPr lang="en-US" dirty="0" smtClean="0"/>
              <a:t> </a:t>
            </a:r>
            <a:r>
              <a:rPr lang="en-US" dirty="0" err="1" smtClean="0"/>
              <a:t>hoy</a:t>
            </a:r>
            <a:r>
              <a:rPr lang="en-US" dirty="0" smtClean="0"/>
              <a:t>?</a:t>
            </a:r>
          </a:p>
          <a:p>
            <a:pPr marL="342900" indent="-342900">
              <a:buAutoNum type="arabicParenR"/>
            </a:pPr>
            <a:r>
              <a:rPr lang="en-US" dirty="0" smtClean="0">
                <a:latin typeface="Calibri"/>
              </a:rPr>
              <a:t>¿</a:t>
            </a:r>
            <a:r>
              <a:rPr lang="en-US" dirty="0" err="1" smtClean="0">
                <a:latin typeface="Calibri"/>
              </a:rPr>
              <a:t>Qué</a:t>
            </a:r>
            <a:r>
              <a:rPr lang="en-US" dirty="0" smtClean="0">
                <a:latin typeface="Calibri"/>
              </a:rPr>
              <a:t> vas a </a:t>
            </a:r>
            <a:r>
              <a:rPr lang="en-US" dirty="0" err="1" smtClean="0">
                <a:latin typeface="Calibri"/>
              </a:rPr>
              <a:t>hacer</a:t>
            </a:r>
            <a:r>
              <a:rPr lang="en-US" dirty="0" smtClean="0">
                <a:latin typeface="Calibri"/>
              </a:rPr>
              <a:t> </a:t>
            </a:r>
            <a:r>
              <a:rPr lang="en-US" dirty="0" err="1" smtClean="0">
                <a:latin typeface="Calibri"/>
              </a:rPr>
              <a:t>después</a:t>
            </a:r>
            <a:r>
              <a:rPr lang="en-US" dirty="0" smtClean="0">
                <a:latin typeface="Calibri"/>
              </a:rPr>
              <a:t> </a:t>
            </a:r>
            <a:r>
              <a:rPr lang="en-US" dirty="0" err="1" smtClean="0">
                <a:latin typeface="Calibri"/>
              </a:rPr>
              <a:t>que</a:t>
            </a:r>
            <a:r>
              <a:rPr lang="en-US" dirty="0" smtClean="0">
                <a:latin typeface="Calibri"/>
              </a:rPr>
              <a:t> </a:t>
            </a:r>
            <a:r>
              <a:rPr lang="en-US" dirty="0" err="1" smtClean="0">
                <a:latin typeface="Calibri"/>
              </a:rPr>
              <a:t>te</a:t>
            </a:r>
            <a:r>
              <a:rPr lang="en-US" dirty="0" smtClean="0">
                <a:latin typeface="Calibri"/>
              </a:rPr>
              <a:t> </a:t>
            </a:r>
            <a:r>
              <a:rPr lang="en-US" i="1" dirty="0" err="1" smtClean="0">
                <a:latin typeface="Calibri"/>
              </a:rPr>
              <a:t>gradúes</a:t>
            </a:r>
            <a:r>
              <a:rPr lang="en-US" dirty="0" smtClean="0">
                <a:latin typeface="Calibri"/>
              </a:rPr>
              <a:t>?</a:t>
            </a:r>
          </a:p>
          <a:p>
            <a:pPr marL="342900" indent="-342900">
              <a:buAutoNum type="arabicParenR"/>
            </a:pPr>
            <a:r>
              <a:rPr lang="en-US" dirty="0" smtClean="0">
                <a:latin typeface="Calibri"/>
              </a:rPr>
              <a:t>¿</a:t>
            </a:r>
            <a:r>
              <a:rPr lang="en-US" dirty="0" err="1" smtClean="0">
                <a:latin typeface="Calibri"/>
              </a:rPr>
              <a:t>Qué</a:t>
            </a:r>
            <a:r>
              <a:rPr lang="en-US" dirty="0" smtClean="0">
                <a:latin typeface="Calibri"/>
              </a:rPr>
              <a:t> vas a </a:t>
            </a:r>
            <a:r>
              <a:rPr lang="en-US" dirty="0" err="1" smtClean="0">
                <a:latin typeface="Calibri"/>
              </a:rPr>
              <a:t>hacer</a:t>
            </a:r>
            <a:r>
              <a:rPr lang="en-US" dirty="0" smtClean="0">
                <a:latin typeface="Calibri"/>
              </a:rPr>
              <a:t> en </a:t>
            </a:r>
            <a:r>
              <a:rPr lang="en-US" dirty="0" err="1" smtClean="0">
                <a:latin typeface="Calibri"/>
              </a:rPr>
              <a:t>cuanto</a:t>
            </a:r>
            <a:r>
              <a:rPr lang="en-US" dirty="0" smtClean="0">
                <a:latin typeface="Calibri"/>
              </a:rPr>
              <a:t> </a:t>
            </a:r>
            <a:r>
              <a:rPr lang="en-US" i="1" dirty="0" err="1" smtClean="0">
                <a:latin typeface="Calibri"/>
              </a:rPr>
              <a:t>termine</a:t>
            </a:r>
            <a:r>
              <a:rPr lang="en-US" dirty="0" smtClean="0">
                <a:latin typeface="Calibri"/>
              </a:rPr>
              <a:t> </a:t>
            </a:r>
            <a:r>
              <a:rPr lang="en-US" dirty="0" err="1" smtClean="0">
                <a:latin typeface="Calibri"/>
              </a:rPr>
              <a:t>esta</a:t>
            </a:r>
            <a:r>
              <a:rPr lang="en-US" dirty="0" smtClean="0">
                <a:latin typeface="Calibri"/>
              </a:rPr>
              <a:t> </a:t>
            </a:r>
            <a:r>
              <a:rPr lang="en-US" dirty="0" err="1" smtClean="0">
                <a:latin typeface="Calibri"/>
              </a:rPr>
              <a:t>clase</a:t>
            </a:r>
            <a:r>
              <a:rPr lang="en-US" dirty="0" smtClean="0">
                <a:latin typeface="Calibri"/>
              </a:rPr>
              <a:t>?</a:t>
            </a:r>
          </a:p>
          <a:p>
            <a:pPr marL="342900" indent="-342900">
              <a:buAutoNum type="arabicParenR"/>
            </a:pPr>
            <a:endParaRPr lang="en-US" dirty="0" smtClean="0">
              <a:latin typeface="Calibri"/>
            </a:endParaRPr>
          </a:p>
          <a:p>
            <a:pPr marL="342900" indent="-342900">
              <a:buAutoNum type="arabicParenR"/>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0" y="0"/>
            <a:ext cx="9144000" cy="6858000"/>
          </a:xfrm>
        </p:spPr>
        <p:txBody>
          <a:bodyPr>
            <a:normAutofit/>
          </a:bodyPr>
          <a:lstStyle/>
          <a:p>
            <a:pPr>
              <a:buNone/>
            </a:pPr>
            <a:r>
              <a:rPr lang="en-US" sz="2000" b="1" dirty="0" smtClean="0"/>
              <a:t>Actividad 14</a:t>
            </a:r>
          </a:p>
          <a:p>
            <a:pPr marL="0" indent="0">
              <a:buNone/>
            </a:pPr>
            <a:r>
              <a:rPr lang="en-US" sz="2000" dirty="0" smtClean="0"/>
              <a:t>Completa </a:t>
            </a:r>
            <a:r>
              <a:rPr lang="en-US" sz="2000" dirty="0" err="1" smtClean="0"/>
              <a:t>las</a:t>
            </a:r>
            <a:r>
              <a:rPr lang="en-US" sz="2000" dirty="0" smtClean="0"/>
              <a:t> </a:t>
            </a:r>
            <a:r>
              <a:rPr lang="en-US" sz="2000" dirty="0" err="1" smtClean="0"/>
              <a:t>oraciones</a:t>
            </a:r>
            <a:r>
              <a:rPr lang="en-US" sz="2000" dirty="0" smtClean="0"/>
              <a:t> </a:t>
            </a:r>
            <a:r>
              <a:rPr lang="en-US" sz="2000" dirty="0" err="1" smtClean="0"/>
              <a:t>utilizando</a:t>
            </a:r>
            <a:r>
              <a:rPr lang="en-US" sz="2000" dirty="0" smtClean="0"/>
              <a:t>  la forma </a:t>
            </a:r>
            <a:r>
              <a:rPr lang="en-US" sz="2000" dirty="0" err="1" smtClean="0"/>
              <a:t>apropiada</a:t>
            </a:r>
            <a:r>
              <a:rPr lang="en-US" sz="2000" dirty="0" smtClean="0"/>
              <a:t> del </a:t>
            </a:r>
            <a:r>
              <a:rPr lang="en-US" sz="2000" dirty="0" err="1" smtClean="0"/>
              <a:t>verbo</a:t>
            </a:r>
            <a:r>
              <a:rPr lang="en-US" sz="2000" dirty="0" smtClean="0"/>
              <a:t> en </a:t>
            </a:r>
            <a:r>
              <a:rPr lang="en-US" sz="2000" dirty="0" err="1" smtClean="0"/>
              <a:t>indicativo</a:t>
            </a:r>
            <a:r>
              <a:rPr lang="en-US" sz="2000" dirty="0" smtClean="0"/>
              <a:t> o </a:t>
            </a:r>
            <a:r>
              <a:rPr lang="en-US" sz="2000" dirty="0" err="1" smtClean="0"/>
              <a:t>subjuntivo</a:t>
            </a:r>
            <a:r>
              <a:rPr lang="en-US" sz="2000" dirty="0" smtClean="0"/>
              <a:t>.</a:t>
            </a:r>
          </a:p>
          <a:p>
            <a:pPr>
              <a:buNone/>
            </a:pPr>
            <a:endParaRPr lang="en-US" sz="1800" dirty="0" smtClean="0"/>
          </a:p>
          <a:p>
            <a:pPr>
              <a:buAutoNum type="arabicPeriod"/>
            </a:pPr>
            <a:r>
              <a:rPr lang="en-US" sz="1800" dirty="0" err="1" smtClean="0"/>
              <a:t>Cuando</a:t>
            </a:r>
            <a:r>
              <a:rPr lang="en-US" sz="1800" dirty="0" smtClean="0"/>
              <a:t> </a:t>
            </a:r>
            <a:r>
              <a:rPr lang="en-US" sz="1800" dirty="0" err="1" smtClean="0"/>
              <a:t>ellos</a:t>
            </a:r>
            <a:r>
              <a:rPr lang="en-US" sz="1800" dirty="0" smtClean="0"/>
              <a:t> __________ (</a:t>
            </a:r>
            <a:r>
              <a:rPr lang="en-US" sz="1800" dirty="0" err="1" smtClean="0"/>
              <a:t>ir</a:t>
            </a:r>
            <a:r>
              <a:rPr lang="en-US" sz="1800" dirty="0" smtClean="0"/>
              <a:t>)  de </a:t>
            </a:r>
            <a:r>
              <a:rPr lang="en-US" sz="1800" dirty="0" err="1" smtClean="0"/>
              <a:t>viaje</a:t>
            </a:r>
            <a:r>
              <a:rPr lang="en-US" sz="1800" dirty="0" smtClean="0"/>
              <a:t> les </a:t>
            </a:r>
            <a:r>
              <a:rPr lang="en-US" sz="1800" dirty="0" err="1" smtClean="0"/>
              <a:t>gusta</a:t>
            </a:r>
            <a:r>
              <a:rPr lang="en-US" sz="1800" dirty="0" smtClean="0"/>
              <a:t> </a:t>
            </a:r>
            <a:r>
              <a:rPr lang="en-US" sz="1800" dirty="0" err="1" smtClean="0"/>
              <a:t>ir</a:t>
            </a:r>
            <a:r>
              <a:rPr lang="en-US" sz="1800" dirty="0" smtClean="0"/>
              <a:t> a </a:t>
            </a:r>
            <a:r>
              <a:rPr lang="en-US" sz="1800" dirty="0" err="1" smtClean="0"/>
              <a:t>lugares</a:t>
            </a:r>
            <a:r>
              <a:rPr lang="en-US" sz="1800" dirty="0" smtClean="0"/>
              <a:t> </a:t>
            </a:r>
            <a:r>
              <a:rPr lang="en-US" sz="1800" dirty="0" err="1" smtClean="0"/>
              <a:t>tranquilos</a:t>
            </a:r>
            <a:r>
              <a:rPr lang="en-US" sz="1800" dirty="0" smtClean="0"/>
              <a:t> en </a:t>
            </a:r>
            <a:r>
              <a:rPr lang="en-US" sz="1800" dirty="0" err="1" smtClean="0"/>
              <a:t>las</a:t>
            </a:r>
            <a:r>
              <a:rPr lang="en-US" sz="1800" dirty="0" smtClean="0"/>
              <a:t> </a:t>
            </a:r>
            <a:r>
              <a:rPr lang="en-US" sz="1800" dirty="0" err="1" smtClean="0"/>
              <a:t>montañas</a:t>
            </a:r>
            <a:r>
              <a:rPr lang="en-US" sz="1800" dirty="0" smtClean="0"/>
              <a:t>.</a:t>
            </a:r>
          </a:p>
          <a:p>
            <a:pPr>
              <a:buNone/>
            </a:pPr>
            <a:r>
              <a:rPr lang="en-US" sz="1800" dirty="0"/>
              <a:t> </a:t>
            </a:r>
            <a:r>
              <a:rPr lang="en-US" sz="1800" dirty="0" smtClean="0"/>
              <a:t>      </a:t>
            </a:r>
            <a:r>
              <a:rPr lang="en-US" sz="1800" dirty="0" err="1" smtClean="0"/>
              <a:t>Cuando</a:t>
            </a:r>
            <a:r>
              <a:rPr lang="en-US" sz="1800" dirty="0" smtClean="0"/>
              <a:t> </a:t>
            </a:r>
            <a:r>
              <a:rPr lang="en-US" sz="1800" dirty="0" err="1" smtClean="0"/>
              <a:t>ellos</a:t>
            </a:r>
            <a:r>
              <a:rPr lang="en-US" sz="1800" dirty="0" smtClean="0"/>
              <a:t> ___________ (</a:t>
            </a:r>
            <a:r>
              <a:rPr lang="en-US" sz="1800" dirty="0" err="1" smtClean="0"/>
              <a:t>ir</a:t>
            </a:r>
            <a:r>
              <a:rPr lang="en-US" sz="1800" dirty="0" smtClean="0"/>
              <a:t>) de </a:t>
            </a:r>
            <a:r>
              <a:rPr lang="en-US" sz="1800" dirty="0" err="1" smtClean="0"/>
              <a:t>viaje</a:t>
            </a:r>
            <a:r>
              <a:rPr lang="en-US" sz="1800" dirty="0" smtClean="0"/>
              <a:t>  </a:t>
            </a:r>
            <a:r>
              <a:rPr lang="en-US" sz="1800" dirty="0" err="1" smtClean="0"/>
              <a:t>planean</a:t>
            </a:r>
            <a:r>
              <a:rPr lang="en-US" sz="1800" dirty="0" smtClean="0"/>
              <a:t> </a:t>
            </a:r>
            <a:r>
              <a:rPr lang="en-US" sz="1800" dirty="0" err="1" smtClean="0"/>
              <a:t>ir</a:t>
            </a:r>
            <a:r>
              <a:rPr lang="en-US" sz="1800" dirty="0" smtClean="0"/>
              <a:t> a un </a:t>
            </a:r>
            <a:r>
              <a:rPr lang="en-US" sz="1800" dirty="0" err="1" smtClean="0"/>
              <a:t>lugar</a:t>
            </a:r>
            <a:r>
              <a:rPr lang="en-US" sz="1800" dirty="0" smtClean="0"/>
              <a:t> </a:t>
            </a:r>
            <a:r>
              <a:rPr lang="en-US" sz="1800" dirty="0" err="1" smtClean="0"/>
              <a:t>tranquilo</a:t>
            </a:r>
            <a:r>
              <a:rPr lang="en-US" sz="1800" dirty="0" smtClean="0"/>
              <a:t> en </a:t>
            </a:r>
            <a:r>
              <a:rPr lang="en-US" sz="1800" dirty="0" err="1" smtClean="0"/>
              <a:t>las</a:t>
            </a:r>
            <a:r>
              <a:rPr lang="en-US" sz="1800" dirty="0" smtClean="0"/>
              <a:t> </a:t>
            </a:r>
            <a:r>
              <a:rPr lang="en-US" sz="1800" dirty="0" err="1" smtClean="0"/>
              <a:t>montañas</a:t>
            </a:r>
            <a:r>
              <a:rPr lang="en-US" sz="1800" dirty="0" smtClean="0"/>
              <a:t>.</a:t>
            </a:r>
          </a:p>
          <a:p>
            <a:pPr>
              <a:buNone/>
            </a:pPr>
            <a:endParaRPr lang="en-US" sz="1800" dirty="0"/>
          </a:p>
          <a:p>
            <a:pPr>
              <a:buNone/>
            </a:pPr>
            <a:r>
              <a:rPr lang="en-US" sz="1800" dirty="0" smtClean="0"/>
              <a:t>2. </a:t>
            </a:r>
            <a:r>
              <a:rPr lang="en-US" sz="1800" dirty="0" err="1" smtClean="0"/>
              <a:t>Después</a:t>
            </a:r>
            <a:r>
              <a:rPr lang="en-US" sz="1800" dirty="0" smtClean="0"/>
              <a:t> de </a:t>
            </a:r>
            <a:r>
              <a:rPr lang="en-US" sz="1800" dirty="0" err="1" smtClean="0"/>
              <a:t>que</a:t>
            </a:r>
            <a:r>
              <a:rPr lang="en-US" sz="1800" dirty="0" smtClean="0"/>
              <a:t> </a:t>
            </a:r>
            <a:r>
              <a:rPr lang="en-US" sz="1800" dirty="0" err="1" smtClean="0"/>
              <a:t>ellos</a:t>
            </a:r>
            <a:r>
              <a:rPr lang="en-US" sz="1800" dirty="0" smtClean="0"/>
              <a:t>  _____________ (</a:t>
            </a:r>
            <a:r>
              <a:rPr lang="en-US" sz="1800" dirty="0" err="1" smtClean="0"/>
              <a:t>volver</a:t>
            </a:r>
            <a:r>
              <a:rPr lang="en-US" sz="1800" dirty="0" smtClean="0"/>
              <a:t>) del </a:t>
            </a:r>
            <a:r>
              <a:rPr lang="en-US" sz="1800" dirty="0" err="1" smtClean="0"/>
              <a:t>viaje</a:t>
            </a:r>
            <a:r>
              <a:rPr lang="en-US" sz="1800" dirty="0" smtClean="0"/>
              <a:t> van a </a:t>
            </a:r>
            <a:r>
              <a:rPr lang="en-US" sz="1800" dirty="0" err="1" smtClean="0"/>
              <a:t>pasar</a:t>
            </a:r>
            <a:r>
              <a:rPr lang="en-US" sz="1800" dirty="0" smtClean="0"/>
              <a:t> </a:t>
            </a:r>
            <a:r>
              <a:rPr lang="en-US" sz="1800" dirty="0" err="1" smtClean="0"/>
              <a:t>unos</a:t>
            </a:r>
            <a:r>
              <a:rPr lang="en-US" sz="1800" dirty="0" smtClean="0"/>
              <a:t> </a:t>
            </a:r>
            <a:r>
              <a:rPr lang="en-US" sz="1800" dirty="0" err="1" smtClean="0"/>
              <a:t>días</a:t>
            </a:r>
            <a:r>
              <a:rPr lang="en-US" sz="1800" dirty="0" smtClean="0"/>
              <a:t> en la cabaña con la </a:t>
            </a:r>
            <a:r>
              <a:rPr lang="en-US" sz="1800" dirty="0" err="1" smtClean="0"/>
              <a:t>abuela</a:t>
            </a:r>
            <a:r>
              <a:rPr lang="en-US" sz="1800" dirty="0" smtClean="0"/>
              <a:t>.</a:t>
            </a:r>
          </a:p>
          <a:p>
            <a:pPr>
              <a:buNone/>
            </a:pPr>
            <a:r>
              <a:rPr lang="en-US" sz="1800" dirty="0"/>
              <a:t> </a:t>
            </a:r>
            <a:r>
              <a:rPr lang="en-US" sz="1800" dirty="0" smtClean="0"/>
              <a:t>    </a:t>
            </a:r>
            <a:r>
              <a:rPr lang="en-US" sz="1800" dirty="0" err="1" smtClean="0"/>
              <a:t>Después</a:t>
            </a:r>
            <a:r>
              <a:rPr lang="en-US" sz="1800" dirty="0" smtClean="0"/>
              <a:t> de </a:t>
            </a:r>
            <a:r>
              <a:rPr lang="en-US" sz="1800" dirty="0" err="1" smtClean="0"/>
              <a:t>que</a:t>
            </a:r>
            <a:r>
              <a:rPr lang="en-US" sz="1800" dirty="0" smtClean="0"/>
              <a:t> </a:t>
            </a:r>
            <a:r>
              <a:rPr lang="en-US" sz="1800" dirty="0" err="1" smtClean="0"/>
              <a:t>ellos</a:t>
            </a:r>
            <a:r>
              <a:rPr lang="en-US" sz="1800" dirty="0" smtClean="0"/>
              <a:t> ____________ (</a:t>
            </a:r>
            <a:r>
              <a:rPr lang="en-US" sz="1800" dirty="0" err="1" smtClean="0"/>
              <a:t>volver</a:t>
            </a:r>
            <a:r>
              <a:rPr lang="en-US" sz="1800" dirty="0" smtClean="0"/>
              <a:t>) del </a:t>
            </a:r>
            <a:r>
              <a:rPr lang="en-US" sz="1800" dirty="0" err="1" smtClean="0"/>
              <a:t>viaje</a:t>
            </a:r>
            <a:r>
              <a:rPr lang="en-US" sz="1800" dirty="0" smtClean="0"/>
              <a:t> </a:t>
            </a:r>
            <a:r>
              <a:rPr lang="en-US" sz="1800" dirty="0" err="1" smtClean="0"/>
              <a:t>siempre</a:t>
            </a:r>
            <a:r>
              <a:rPr lang="en-US" sz="1800" dirty="0" smtClean="0"/>
              <a:t> </a:t>
            </a:r>
            <a:r>
              <a:rPr lang="en-US" sz="1800" dirty="0" err="1" smtClean="0"/>
              <a:t>pasan</a:t>
            </a:r>
            <a:r>
              <a:rPr lang="en-US" sz="1800" dirty="0" smtClean="0"/>
              <a:t> </a:t>
            </a:r>
            <a:r>
              <a:rPr lang="en-US" sz="1800" dirty="0" err="1" smtClean="0"/>
              <a:t>unos</a:t>
            </a:r>
            <a:r>
              <a:rPr lang="en-US" sz="1800" dirty="0" smtClean="0"/>
              <a:t> </a:t>
            </a:r>
            <a:r>
              <a:rPr lang="en-US" sz="1800" dirty="0" err="1" smtClean="0"/>
              <a:t>días</a:t>
            </a:r>
            <a:r>
              <a:rPr lang="en-US" sz="1800" dirty="0" smtClean="0"/>
              <a:t> en la cabaña con la </a:t>
            </a:r>
            <a:r>
              <a:rPr lang="en-US" sz="1800" dirty="0" err="1" smtClean="0"/>
              <a:t>abuela</a:t>
            </a:r>
            <a:r>
              <a:rPr lang="en-US" sz="1800" dirty="0" smtClean="0"/>
              <a:t>. </a:t>
            </a:r>
          </a:p>
          <a:p>
            <a:pPr>
              <a:buNone/>
            </a:pPr>
            <a:endParaRPr lang="en-US" sz="1800" dirty="0"/>
          </a:p>
          <a:p>
            <a:pPr>
              <a:buNone/>
            </a:pPr>
            <a:r>
              <a:rPr lang="en-US" sz="1800" dirty="0" smtClean="0"/>
              <a:t>3. Me </a:t>
            </a:r>
            <a:r>
              <a:rPr lang="en-US" sz="1800" dirty="0" err="1" smtClean="0"/>
              <a:t>voy</a:t>
            </a:r>
            <a:r>
              <a:rPr lang="en-US" sz="1800" dirty="0" smtClean="0"/>
              <a:t> a </a:t>
            </a:r>
            <a:r>
              <a:rPr lang="en-US" sz="1800" dirty="0" err="1" smtClean="0"/>
              <a:t>quedar</a:t>
            </a:r>
            <a:r>
              <a:rPr lang="en-US" sz="1800" dirty="0" smtClean="0"/>
              <a:t> </a:t>
            </a:r>
            <a:r>
              <a:rPr lang="en-US" sz="1800" dirty="0" err="1" smtClean="0"/>
              <a:t>ahí</a:t>
            </a:r>
            <a:r>
              <a:rPr lang="en-US" sz="1800" dirty="0" smtClean="0"/>
              <a:t> </a:t>
            </a:r>
            <a:r>
              <a:rPr lang="en-US" sz="1800" dirty="0" err="1" smtClean="0"/>
              <a:t>esperándote</a:t>
            </a:r>
            <a:r>
              <a:rPr lang="en-US" sz="1800" dirty="0" smtClean="0"/>
              <a:t> </a:t>
            </a:r>
            <a:r>
              <a:rPr lang="en-US" sz="1800" dirty="0" err="1" smtClean="0"/>
              <a:t>hasta</a:t>
            </a:r>
            <a:r>
              <a:rPr lang="en-US" sz="1800" dirty="0" smtClean="0"/>
              <a:t> </a:t>
            </a:r>
            <a:r>
              <a:rPr lang="en-US" sz="1800" dirty="0" err="1" smtClean="0"/>
              <a:t>que</a:t>
            </a:r>
            <a:r>
              <a:rPr lang="en-US" sz="1800" dirty="0" smtClean="0"/>
              <a:t> ____________ (</a:t>
            </a:r>
            <a:r>
              <a:rPr lang="en-US" sz="1800" dirty="0" err="1" smtClean="0"/>
              <a:t>salir</a:t>
            </a:r>
            <a:r>
              <a:rPr lang="en-US" sz="1800" dirty="0" smtClean="0"/>
              <a:t>) del </a:t>
            </a:r>
            <a:r>
              <a:rPr lang="en-US" sz="1800" dirty="0" err="1" smtClean="0"/>
              <a:t>trabajo</a:t>
            </a:r>
            <a:r>
              <a:rPr lang="en-US" sz="1800" dirty="0" smtClean="0"/>
              <a:t>. </a:t>
            </a:r>
          </a:p>
          <a:p>
            <a:pPr>
              <a:buNone/>
            </a:pPr>
            <a:r>
              <a:rPr lang="en-US" sz="1800" dirty="0"/>
              <a:t> </a:t>
            </a:r>
            <a:r>
              <a:rPr lang="en-US" sz="1800" dirty="0" smtClean="0"/>
              <a:t>    </a:t>
            </a:r>
            <a:r>
              <a:rPr lang="en-US" sz="1800" dirty="0" err="1" smtClean="0"/>
              <a:t>Todas</a:t>
            </a:r>
            <a:r>
              <a:rPr lang="en-US" sz="1800" dirty="0" smtClean="0"/>
              <a:t> </a:t>
            </a:r>
            <a:r>
              <a:rPr lang="en-US" sz="1800" dirty="0" err="1" smtClean="0"/>
              <a:t>las</a:t>
            </a:r>
            <a:r>
              <a:rPr lang="en-US" sz="1800" dirty="0" smtClean="0"/>
              <a:t> </a:t>
            </a:r>
            <a:r>
              <a:rPr lang="en-US" sz="1800" dirty="0" err="1" smtClean="0"/>
              <a:t>tardes</a:t>
            </a:r>
            <a:r>
              <a:rPr lang="en-US" sz="1800" dirty="0" smtClean="0"/>
              <a:t> me </a:t>
            </a:r>
            <a:r>
              <a:rPr lang="en-US" sz="1800" dirty="0" err="1" smtClean="0"/>
              <a:t>quedo</a:t>
            </a:r>
            <a:r>
              <a:rPr lang="en-US" sz="1800" dirty="0" smtClean="0"/>
              <a:t> </a:t>
            </a:r>
            <a:r>
              <a:rPr lang="en-US" sz="1800" dirty="0" err="1" smtClean="0"/>
              <a:t>ahí</a:t>
            </a:r>
            <a:r>
              <a:rPr lang="en-US" sz="1800" dirty="0" smtClean="0"/>
              <a:t> </a:t>
            </a:r>
            <a:r>
              <a:rPr lang="en-US" sz="1800" dirty="0" err="1" smtClean="0"/>
              <a:t>esperándote</a:t>
            </a:r>
            <a:r>
              <a:rPr lang="en-US" sz="1800" dirty="0" smtClean="0"/>
              <a:t> </a:t>
            </a:r>
            <a:r>
              <a:rPr lang="en-US" sz="1800" dirty="0" err="1" smtClean="0"/>
              <a:t>hasta</a:t>
            </a:r>
            <a:r>
              <a:rPr lang="en-US" sz="1800" dirty="0" smtClean="0"/>
              <a:t> </a:t>
            </a:r>
            <a:r>
              <a:rPr lang="en-US" sz="1800" dirty="0" err="1" smtClean="0"/>
              <a:t>que</a:t>
            </a:r>
            <a:r>
              <a:rPr lang="en-US" sz="1800" dirty="0" smtClean="0"/>
              <a:t> ______________ (</a:t>
            </a:r>
            <a:r>
              <a:rPr lang="en-US" sz="1800" dirty="0" err="1" smtClean="0"/>
              <a:t>salir</a:t>
            </a:r>
            <a:r>
              <a:rPr lang="en-US" sz="1800" dirty="0" smtClean="0"/>
              <a:t>) del </a:t>
            </a:r>
            <a:r>
              <a:rPr lang="en-US" sz="1800" dirty="0" err="1" smtClean="0"/>
              <a:t>trabajo</a:t>
            </a:r>
            <a:r>
              <a:rPr lang="en-US" sz="1800" dirty="0" smtClean="0"/>
              <a:t>. </a:t>
            </a:r>
          </a:p>
          <a:p>
            <a:pPr>
              <a:buNone/>
            </a:pPr>
            <a:endParaRPr lang="en-US" sz="1800" dirty="0"/>
          </a:p>
          <a:p>
            <a:pPr>
              <a:buNone/>
            </a:pPr>
            <a:r>
              <a:rPr lang="en-US" sz="1800" dirty="0" smtClean="0"/>
              <a:t>4. Tan pronto </a:t>
            </a:r>
            <a:r>
              <a:rPr lang="en-US" sz="1800" dirty="0" err="1" smtClean="0"/>
              <a:t>como</a:t>
            </a:r>
            <a:r>
              <a:rPr lang="en-US" sz="1800" dirty="0" smtClean="0"/>
              <a:t> _______________ (</a:t>
            </a:r>
            <a:r>
              <a:rPr lang="en-US" sz="1800" dirty="0" err="1" smtClean="0"/>
              <a:t>poder</a:t>
            </a:r>
            <a:r>
              <a:rPr lang="en-US" sz="1800" dirty="0" smtClean="0"/>
              <a:t>) </a:t>
            </a:r>
            <a:r>
              <a:rPr lang="en-US" sz="1800" dirty="0" err="1" smtClean="0"/>
              <a:t>voy</a:t>
            </a:r>
            <a:r>
              <a:rPr lang="en-US" sz="1800" dirty="0" smtClean="0"/>
              <a:t> a </a:t>
            </a:r>
            <a:r>
              <a:rPr lang="en-US" sz="1800" dirty="0" err="1" smtClean="0"/>
              <a:t>dar</a:t>
            </a:r>
            <a:r>
              <a:rPr lang="en-US" sz="1800" dirty="0" smtClean="0"/>
              <a:t> </a:t>
            </a:r>
            <a:r>
              <a:rPr lang="en-US" sz="1800" dirty="0" err="1" smtClean="0"/>
              <a:t>una</a:t>
            </a:r>
            <a:r>
              <a:rPr lang="en-US" sz="1800" dirty="0" smtClean="0"/>
              <a:t> </a:t>
            </a:r>
            <a:r>
              <a:rPr lang="en-US" sz="1800" dirty="0" err="1" smtClean="0"/>
              <a:t>caminata</a:t>
            </a:r>
            <a:r>
              <a:rPr lang="en-US" sz="1800" dirty="0" smtClean="0"/>
              <a:t> </a:t>
            </a:r>
            <a:r>
              <a:rPr lang="en-US" sz="1800" dirty="0" err="1" smtClean="0"/>
              <a:t>por</a:t>
            </a:r>
            <a:r>
              <a:rPr lang="en-US" sz="1800" dirty="0" smtClean="0"/>
              <a:t> el </a:t>
            </a:r>
            <a:r>
              <a:rPr lang="en-US" sz="1800" dirty="0" err="1" smtClean="0"/>
              <a:t>nuevo</a:t>
            </a:r>
            <a:r>
              <a:rPr lang="en-US" sz="1800" dirty="0" smtClean="0"/>
              <a:t> </a:t>
            </a:r>
            <a:r>
              <a:rPr lang="en-US" sz="1800" dirty="0" err="1" smtClean="0"/>
              <a:t>sendero</a:t>
            </a:r>
            <a:r>
              <a:rPr lang="en-US" sz="1800" dirty="0" smtClean="0"/>
              <a:t> del </a:t>
            </a:r>
            <a:r>
              <a:rPr lang="en-US" sz="1800" dirty="0" err="1" smtClean="0"/>
              <a:t>parque</a:t>
            </a:r>
            <a:r>
              <a:rPr lang="en-US" sz="1800" dirty="0" smtClean="0"/>
              <a:t>. </a:t>
            </a:r>
          </a:p>
          <a:p>
            <a:pPr>
              <a:buNone/>
            </a:pPr>
            <a:r>
              <a:rPr lang="en-US" sz="1800" dirty="0"/>
              <a:t> </a:t>
            </a:r>
            <a:r>
              <a:rPr lang="en-US" sz="1800" dirty="0" smtClean="0"/>
              <a:t>   Tan pronto </a:t>
            </a:r>
            <a:r>
              <a:rPr lang="en-US" sz="1800" dirty="0" err="1" smtClean="0"/>
              <a:t>como</a:t>
            </a:r>
            <a:r>
              <a:rPr lang="en-US" sz="1800" dirty="0" smtClean="0"/>
              <a:t> _______________ (</a:t>
            </a:r>
            <a:r>
              <a:rPr lang="en-US" sz="1800" dirty="0" err="1" smtClean="0"/>
              <a:t>poder</a:t>
            </a:r>
            <a:r>
              <a:rPr lang="en-US" sz="1800" dirty="0" smtClean="0"/>
              <a:t>) </a:t>
            </a:r>
            <a:r>
              <a:rPr lang="en-US" sz="1800" dirty="0" err="1" smtClean="0"/>
              <a:t>voy</a:t>
            </a:r>
            <a:r>
              <a:rPr lang="en-US" sz="1800" dirty="0" smtClean="0"/>
              <a:t> a </a:t>
            </a:r>
            <a:r>
              <a:rPr lang="en-US" sz="1800" dirty="0" err="1" smtClean="0"/>
              <a:t>dar</a:t>
            </a:r>
            <a:r>
              <a:rPr lang="en-US" sz="1800" dirty="0" smtClean="0"/>
              <a:t> </a:t>
            </a:r>
            <a:r>
              <a:rPr lang="en-US" sz="1800" dirty="0" err="1" smtClean="0"/>
              <a:t>una</a:t>
            </a:r>
            <a:r>
              <a:rPr lang="en-US" sz="1800" dirty="0" smtClean="0"/>
              <a:t> </a:t>
            </a:r>
            <a:r>
              <a:rPr lang="en-US" sz="1800" dirty="0" err="1" smtClean="0"/>
              <a:t>caminata</a:t>
            </a:r>
            <a:r>
              <a:rPr lang="en-US" sz="1800" dirty="0" smtClean="0"/>
              <a:t> </a:t>
            </a:r>
            <a:r>
              <a:rPr lang="en-US" sz="1800" dirty="0" err="1" smtClean="0"/>
              <a:t>por</a:t>
            </a:r>
            <a:r>
              <a:rPr lang="en-US" sz="1800" dirty="0" smtClean="0"/>
              <a:t> el </a:t>
            </a:r>
            <a:r>
              <a:rPr lang="en-US" sz="1800" dirty="0" err="1" smtClean="0"/>
              <a:t>nuevo</a:t>
            </a:r>
            <a:r>
              <a:rPr lang="en-US" sz="1800" dirty="0" smtClean="0"/>
              <a:t> </a:t>
            </a:r>
            <a:r>
              <a:rPr lang="en-US" sz="1800" dirty="0" err="1" smtClean="0"/>
              <a:t>sendero</a:t>
            </a:r>
            <a:r>
              <a:rPr lang="en-US" sz="1800" dirty="0" smtClean="0"/>
              <a:t> del </a:t>
            </a:r>
            <a:r>
              <a:rPr lang="en-US" sz="1800" dirty="0" err="1" smtClean="0"/>
              <a:t>parque</a:t>
            </a:r>
            <a:r>
              <a:rPr lang="en-US" sz="1800" dirty="0" smtClean="0"/>
              <a:t>, </a:t>
            </a:r>
            <a:r>
              <a:rPr lang="en-US" sz="1800" dirty="0" err="1" smtClean="0"/>
              <a:t>esa</a:t>
            </a:r>
            <a:r>
              <a:rPr lang="en-US" sz="1800" dirty="0" smtClean="0"/>
              <a:t> </a:t>
            </a:r>
            <a:r>
              <a:rPr lang="en-US" sz="1800" dirty="0" err="1" smtClean="0"/>
              <a:t>es</a:t>
            </a:r>
            <a:r>
              <a:rPr lang="en-US" sz="1800" dirty="0" smtClean="0"/>
              <a:t> mi </a:t>
            </a:r>
            <a:r>
              <a:rPr lang="en-US" sz="1800" dirty="0" err="1" smtClean="0"/>
              <a:t>rutina</a:t>
            </a:r>
            <a:r>
              <a:rPr lang="en-US" sz="1800" dirty="0" smtClean="0"/>
              <a:t> en </a:t>
            </a:r>
            <a:r>
              <a:rPr lang="en-US" sz="1800" dirty="0" err="1" smtClean="0"/>
              <a:t>las</a:t>
            </a:r>
            <a:r>
              <a:rPr lang="en-US" sz="1800" dirty="0" smtClean="0"/>
              <a:t> </a:t>
            </a:r>
            <a:r>
              <a:rPr lang="en-US" sz="1800" dirty="0" err="1" smtClean="0"/>
              <a:t>tardes</a:t>
            </a:r>
            <a:r>
              <a:rPr lang="en-US" sz="1800" dirty="0" smtClean="0"/>
              <a:t>. </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33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p:cNvPicPr>
            <a:picLocks noGrp="1" noChangeAspect="1" noChangeArrowheads="1"/>
          </p:cNvPicPr>
          <p:nvPr>
            <p:ph sz="half" idx="1"/>
          </p:nvPr>
        </p:nvPicPr>
        <p:blipFill>
          <a:blip r:embed="rId3" cstate="print"/>
          <a:srcRect l="27220" t="12329" r="19061" b="5309"/>
          <a:stretch>
            <a:fillRect/>
          </a:stretch>
        </p:blipFill>
        <p:spPr bwMode="auto">
          <a:xfrm>
            <a:off x="533400" y="0"/>
            <a:ext cx="4495800" cy="4495800"/>
          </a:xfrm>
          <a:prstGeom prst="rect">
            <a:avLst/>
          </a:prstGeom>
          <a:noFill/>
          <a:ln w="9525">
            <a:solidFill>
              <a:schemeClr val="accent1">
                <a:lumMod val="75000"/>
              </a:schemeClr>
            </a:solidFill>
            <a:miter lim="800000"/>
            <a:headEnd/>
            <a:tailEnd/>
          </a:ln>
        </p:spPr>
      </p:pic>
      <p:pic>
        <p:nvPicPr>
          <p:cNvPr id="13315" name="Picture 3"/>
          <p:cNvPicPr>
            <a:picLocks noGrp="1" noChangeAspect="1" noChangeArrowheads="1"/>
          </p:cNvPicPr>
          <p:nvPr>
            <p:ph sz="half" idx="2"/>
          </p:nvPr>
        </p:nvPicPr>
        <p:blipFill>
          <a:blip r:embed="rId4" cstate="print"/>
          <a:srcRect l="27537" t="11414" r="22170" b="15733"/>
          <a:stretch>
            <a:fillRect/>
          </a:stretch>
        </p:blipFill>
        <p:spPr bwMode="auto">
          <a:xfrm>
            <a:off x="5105400" y="0"/>
            <a:ext cx="4038600" cy="4495800"/>
          </a:xfrm>
          <a:prstGeom prst="rect">
            <a:avLst/>
          </a:prstGeom>
          <a:noFill/>
          <a:ln w="9525">
            <a:solidFill>
              <a:schemeClr val="accent1">
                <a:lumMod val="75000"/>
              </a:schemeClr>
            </a:solidFill>
            <a:miter lim="800000"/>
            <a:headEnd/>
            <a:tailEnd/>
          </a:ln>
        </p:spPr>
      </p:pic>
      <p:sp>
        <p:nvSpPr>
          <p:cNvPr id="9" name="TextBox 8"/>
          <p:cNvSpPr txBox="1"/>
          <p:nvPr/>
        </p:nvSpPr>
        <p:spPr>
          <a:xfrm>
            <a:off x="533400" y="4495800"/>
            <a:ext cx="8610600" cy="2369880"/>
          </a:xfrm>
          <a:prstGeom prst="rect">
            <a:avLst/>
          </a:prstGeom>
          <a:noFill/>
        </p:spPr>
        <p:txBody>
          <a:bodyPr wrap="square" rtlCol="0">
            <a:spAutoFit/>
          </a:bodyPr>
          <a:lstStyle/>
          <a:p>
            <a:r>
              <a:rPr lang="en-US" b="1" dirty="0" smtClean="0"/>
              <a:t>Actividad 15</a:t>
            </a:r>
          </a:p>
          <a:p>
            <a:r>
              <a:rPr lang="en-US" sz="1600" dirty="0" smtClean="0"/>
              <a:t>Completa la </a:t>
            </a:r>
            <a:r>
              <a:rPr lang="en-US" sz="1600" dirty="0" err="1" smtClean="0"/>
              <a:t>siguiente</a:t>
            </a:r>
            <a:r>
              <a:rPr lang="en-US" sz="1600" dirty="0" smtClean="0"/>
              <a:t> </a:t>
            </a:r>
            <a:r>
              <a:rPr lang="en-US" sz="1600" dirty="0" err="1" smtClean="0"/>
              <a:t>conversación</a:t>
            </a:r>
            <a:r>
              <a:rPr lang="en-US" sz="1600" dirty="0" smtClean="0"/>
              <a:t> </a:t>
            </a:r>
            <a:r>
              <a:rPr lang="en-US" sz="1600" dirty="0" err="1" smtClean="0"/>
              <a:t>utilizando</a:t>
            </a:r>
            <a:r>
              <a:rPr lang="en-US" sz="1600" dirty="0" smtClean="0"/>
              <a:t> los </a:t>
            </a:r>
            <a:r>
              <a:rPr lang="en-US" sz="1600" dirty="0" err="1" smtClean="0"/>
              <a:t>pronombres</a:t>
            </a:r>
            <a:r>
              <a:rPr lang="en-US" sz="1600" dirty="0" smtClean="0"/>
              <a:t> de </a:t>
            </a:r>
            <a:r>
              <a:rPr lang="en-US" sz="1600" dirty="0" err="1" smtClean="0"/>
              <a:t>objeto</a:t>
            </a:r>
            <a:r>
              <a:rPr lang="en-US" sz="1600" dirty="0" smtClean="0"/>
              <a:t> </a:t>
            </a:r>
            <a:r>
              <a:rPr lang="en-US" sz="1600" dirty="0" err="1" smtClean="0"/>
              <a:t>directo</a:t>
            </a:r>
            <a:r>
              <a:rPr lang="en-US" sz="1600" dirty="0" smtClean="0"/>
              <a:t> e </a:t>
            </a:r>
            <a:r>
              <a:rPr lang="en-US" sz="1600" dirty="0" err="1" smtClean="0"/>
              <a:t>indirecto</a:t>
            </a:r>
            <a:r>
              <a:rPr lang="en-US" sz="1600" dirty="0" smtClean="0"/>
              <a:t>.</a:t>
            </a:r>
          </a:p>
          <a:p>
            <a:pPr marL="342900" indent="-342900">
              <a:buFontTx/>
              <a:buChar char="-"/>
            </a:pPr>
            <a:r>
              <a:rPr lang="en-US" sz="1600" dirty="0" smtClean="0">
                <a:latin typeface="Calibri"/>
              </a:rPr>
              <a:t>¿</a:t>
            </a:r>
            <a:r>
              <a:rPr lang="en-US" sz="1600" dirty="0" err="1" smtClean="0"/>
              <a:t>Quién</a:t>
            </a:r>
            <a:r>
              <a:rPr lang="en-US" sz="1600" dirty="0" smtClean="0"/>
              <a:t> </a:t>
            </a:r>
            <a:r>
              <a:rPr lang="en-US" sz="1600" dirty="0" err="1" smtClean="0"/>
              <a:t>te</a:t>
            </a:r>
            <a:r>
              <a:rPr lang="en-US" sz="1600" dirty="0" smtClean="0"/>
              <a:t> </a:t>
            </a:r>
            <a:r>
              <a:rPr lang="en-US" sz="1600" dirty="0" err="1" smtClean="0"/>
              <a:t>conto</a:t>
            </a:r>
            <a:r>
              <a:rPr lang="en-US" sz="1600" dirty="0" smtClean="0"/>
              <a:t> la </a:t>
            </a:r>
            <a:r>
              <a:rPr lang="en-US" sz="1600" dirty="0" err="1" smtClean="0"/>
              <a:t>historia</a:t>
            </a:r>
            <a:r>
              <a:rPr lang="en-US" sz="1600" dirty="0" smtClean="0"/>
              <a:t>?</a:t>
            </a:r>
          </a:p>
          <a:p>
            <a:pPr marL="342900" indent="-342900">
              <a:buFontTx/>
              <a:buChar char="-"/>
            </a:pPr>
            <a:r>
              <a:rPr lang="en-US" sz="1600" dirty="0" err="1" smtClean="0"/>
              <a:t>Tu</a:t>
            </a:r>
            <a:r>
              <a:rPr lang="en-US" sz="1600" dirty="0" smtClean="0"/>
              <a:t>  </a:t>
            </a:r>
            <a:r>
              <a:rPr lang="en-US" sz="1600" dirty="0" err="1" smtClean="0"/>
              <a:t>amiga</a:t>
            </a:r>
            <a:r>
              <a:rPr lang="en-US" sz="1600" dirty="0" smtClean="0"/>
              <a:t> Erica _____   _______ </a:t>
            </a:r>
            <a:r>
              <a:rPr lang="en-US" sz="1600" dirty="0" err="1" smtClean="0"/>
              <a:t>contó</a:t>
            </a:r>
            <a:r>
              <a:rPr lang="en-US" sz="1600" dirty="0" smtClean="0"/>
              <a:t>.</a:t>
            </a:r>
          </a:p>
          <a:p>
            <a:pPr marL="342900" indent="-342900">
              <a:buFontTx/>
              <a:buChar char="-"/>
            </a:pPr>
            <a:r>
              <a:rPr lang="en-US" sz="1600" dirty="0" smtClean="0"/>
              <a:t>¿Le vas a </a:t>
            </a:r>
            <a:r>
              <a:rPr lang="en-US" sz="1600" dirty="0" err="1" smtClean="0"/>
              <a:t>decir</a:t>
            </a:r>
            <a:r>
              <a:rPr lang="en-US" sz="1600" dirty="0" smtClean="0"/>
              <a:t> </a:t>
            </a:r>
            <a:r>
              <a:rPr lang="en-US" sz="1600" dirty="0" err="1" smtClean="0"/>
              <a:t>todo</a:t>
            </a:r>
            <a:r>
              <a:rPr lang="en-US" sz="1600" dirty="0" smtClean="0"/>
              <a:t> a David?</a:t>
            </a:r>
          </a:p>
          <a:p>
            <a:pPr marL="342900" indent="-342900">
              <a:buFontTx/>
              <a:buChar char="-"/>
            </a:pPr>
            <a:r>
              <a:rPr lang="en-US" sz="1600" dirty="0" err="1" smtClean="0"/>
              <a:t>Sí</a:t>
            </a:r>
            <a:r>
              <a:rPr lang="en-US" sz="1600" dirty="0" smtClean="0"/>
              <a:t>, ________  ________ </a:t>
            </a:r>
            <a:r>
              <a:rPr lang="en-US" sz="1600" dirty="0" err="1" smtClean="0"/>
              <a:t>pienso</a:t>
            </a:r>
            <a:r>
              <a:rPr lang="en-US" sz="1600" dirty="0" smtClean="0"/>
              <a:t> </a:t>
            </a:r>
            <a:r>
              <a:rPr lang="en-US" sz="1600" dirty="0" err="1" smtClean="0"/>
              <a:t>decir</a:t>
            </a:r>
            <a:r>
              <a:rPr lang="en-US" sz="1600" dirty="0" smtClean="0"/>
              <a:t>.</a:t>
            </a:r>
          </a:p>
          <a:p>
            <a:pPr marL="342900" indent="-342900">
              <a:buFontTx/>
              <a:buChar char="-"/>
            </a:pPr>
            <a:r>
              <a:rPr lang="en-US" sz="1600" dirty="0"/>
              <a:t>¿ </a:t>
            </a:r>
            <a:r>
              <a:rPr lang="en-US" sz="1600" dirty="0" smtClean="0"/>
              <a:t>Les vas a </a:t>
            </a:r>
            <a:r>
              <a:rPr lang="en-US" sz="1600" dirty="0" err="1" smtClean="0"/>
              <a:t>enviar</a:t>
            </a:r>
            <a:r>
              <a:rPr lang="en-US" sz="1600" dirty="0" smtClean="0"/>
              <a:t> la </a:t>
            </a:r>
            <a:r>
              <a:rPr lang="en-US" sz="1600" dirty="0" err="1" smtClean="0"/>
              <a:t>tarjeta</a:t>
            </a:r>
            <a:r>
              <a:rPr lang="en-US" sz="1600" dirty="0" smtClean="0"/>
              <a:t> de </a:t>
            </a:r>
            <a:r>
              <a:rPr lang="en-US" sz="1600" dirty="0" err="1" smtClean="0"/>
              <a:t>invitación</a:t>
            </a:r>
            <a:r>
              <a:rPr lang="en-US" sz="1600" dirty="0" smtClean="0"/>
              <a:t> a </a:t>
            </a:r>
            <a:r>
              <a:rPr lang="en-US" sz="1600" dirty="0" err="1" smtClean="0"/>
              <a:t>tus</a:t>
            </a:r>
            <a:r>
              <a:rPr lang="en-US" sz="1600" dirty="0" smtClean="0"/>
              <a:t> </a:t>
            </a:r>
            <a:r>
              <a:rPr lang="en-US" sz="1600" dirty="0" err="1" smtClean="0"/>
              <a:t>abuelos</a:t>
            </a:r>
            <a:r>
              <a:rPr lang="en-US" sz="1600" dirty="0" smtClean="0"/>
              <a:t> </a:t>
            </a:r>
            <a:r>
              <a:rPr lang="en-US" sz="1600" dirty="0" err="1" smtClean="0"/>
              <a:t>hoy</a:t>
            </a:r>
            <a:r>
              <a:rPr lang="en-US" sz="1600" dirty="0" smtClean="0"/>
              <a:t>?</a:t>
            </a:r>
          </a:p>
          <a:p>
            <a:pPr marL="342900" indent="-342900">
              <a:buFontTx/>
              <a:buChar char="-"/>
            </a:pPr>
            <a:r>
              <a:rPr lang="en-US" sz="1600" dirty="0" smtClean="0"/>
              <a:t>No, </a:t>
            </a:r>
            <a:r>
              <a:rPr lang="en-US" sz="1600" dirty="0" err="1" smtClean="0"/>
              <a:t>voy</a:t>
            </a:r>
            <a:r>
              <a:rPr lang="en-US" sz="1600" dirty="0" smtClean="0"/>
              <a:t> a </a:t>
            </a:r>
            <a:r>
              <a:rPr lang="en-US" sz="1600" dirty="0" err="1" smtClean="0"/>
              <a:t>enviar</a:t>
            </a:r>
            <a:r>
              <a:rPr lang="en-US" sz="1600" dirty="0" smtClean="0"/>
              <a:t>___________ </a:t>
            </a:r>
            <a:r>
              <a:rPr lang="en-US" sz="1600" dirty="0" err="1" smtClean="0"/>
              <a:t>mañana</a:t>
            </a:r>
            <a:r>
              <a:rPr lang="en-US" sz="1600" dirty="0" smtClean="0"/>
              <a:t>, </a:t>
            </a:r>
            <a:r>
              <a:rPr lang="en-US" sz="1600" dirty="0" err="1" smtClean="0"/>
              <a:t>después</a:t>
            </a:r>
            <a:r>
              <a:rPr lang="en-US" sz="1600" dirty="0" smtClean="0"/>
              <a:t> </a:t>
            </a:r>
            <a:r>
              <a:rPr lang="en-US" sz="1600" dirty="0" err="1" smtClean="0"/>
              <a:t>que</a:t>
            </a:r>
            <a:r>
              <a:rPr lang="en-US" sz="1600" dirty="0" smtClean="0"/>
              <a:t> </a:t>
            </a:r>
            <a:r>
              <a:rPr lang="en-US" sz="1600" dirty="0" err="1" smtClean="0"/>
              <a:t>hable</a:t>
            </a:r>
            <a:r>
              <a:rPr lang="en-US" sz="1600" dirty="0" smtClean="0"/>
              <a:t> con David. </a:t>
            </a:r>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smtClean="0"/>
              <a:t>Actividad 16</a:t>
            </a:r>
          </a:p>
          <a:p>
            <a:pPr marL="0" indent="0">
              <a:buNone/>
            </a:pPr>
            <a:r>
              <a:rPr lang="en-US" sz="2000" dirty="0" smtClean="0"/>
              <a:t>Completa la </a:t>
            </a:r>
            <a:r>
              <a:rPr lang="en-US" sz="2000" dirty="0" err="1" smtClean="0"/>
              <a:t>siguiente</a:t>
            </a:r>
            <a:r>
              <a:rPr lang="en-US" sz="2000" dirty="0" smtClean="0"/>
              <a:t> </a:t>
            </a:r>
            <a:r>
              <a:rPr lang="en-US" sz="2000" dirty="0" err="1" smtClean="0"/>
              <a:t>actividad</a:t>
            </a:r>
            <a:r>
              <a:rPr lang="en-US" sz="2000" dirty="0" smtClean="0"/>
              <a:t> antes de </a:t>
            </a:r>
            <a:r>
              <a:rPr lang="en-US" sz="2000" dirty="0" err="1" smtClean="0"/>
              <a:t>ver</a:t>
            </a:r>
            <a:r>
              <a:rPr lang="en-US" sz="2000" dirty="0" smtClean="0"/>
              <a:t> el video.</a:t>
            </a:r>
          </a:p>
          <a:p>
            <a:pPr marL="0" indent="0">
              <a:buNone/>
            </a:pPr>
            <a:r>
              <a:rPr lang="en-US" sz="2000" dirty="0" smtClean="0"/>
              <a:t>Lee </a:t>
            </a:r>
            <a:r>
              <a:rPr lang="en-US" sz="2000" dirty="0" err="1" smtClean="0"/>
              <a:t>las</a:t>
            </a:r>
            <a:r>
              <a:rPr lang="en-US" sz="2000" dirty="0" smtClean="0"/>
              <a:t> </a:t>
            </a:r>
            <a:r>
              <a:rPr lang="en-US" sz="2000" dirty="0" err="1" smtClean="0"/>
              <a:t>siguientes</a:t>
            </a:r>
            <a:r>
              <a:rPr lang="en-US" sz="2000" dirty="0" smtClean="0"/>
              <a:t> </a:t>
            </a:r>
            <a:r>
              <a:rPr lang="en-US" sz="2000" dirty="0" err="1" smtClean="0"/>
              <a:t>palabras</a:t>
            </a:r>
            <a:r>
              <a:rPr lang="en-US" sz="2000" dirty="0" smtClean="0"/>
              <a:t>/</a:t>
            </a:r>
            <a:r>
              <a:rPr lang="en-US" sz="2000" dirty="0" err="1" smtClean="0"/>
              <a:t>expresiones</a:t>
            </a:r>
            <a:r>
              <a:rPr lang="en-US" sz="2000" dirty="0" smtClean="0"/>
              <a:t>. </a:t>
            </a:r>
            <a:r>
              <a:rPr lang="en-US" sz="2000" dirty="0" err="1" smtClean="0"/>
              <a:t>Investiga</a:t>
            </a:r>
            <a:r>
              <a:rPr lang="en-US" sz="2000" dirty="0" smtClean="0"/>
              <a:t> </a:t>
            </a:r>
            <a:r>
              <a:rPr lang="en-US" sz="2000" dirty="0" err="1" smtClean="0"/>
              <a:t>sus</a:t>
            </a:r>
            <a:r>
              <a:rPr lang="en-US" sz="2000" dirty="0" smtClean="0"/>
              <a:t> </a:t>
            </a:r>
            <a:r>
              <a:rPr lang="en-US" sz="2000" dirty="0" err="1" smtClean="0"/>
              <a:t>significados</a:t>
            </a:r>
            <a:r>
              <a:rPr lang="en-US" sz="2000" dirty="0" smtClean="0"/>
              <a:t> en internet </a:t>
            </a:r>
            <a:r>
              <a:rPr lang="en-US" sz="2000" dirty="0" err="1" smtClean="0"/>
              <a:t>si</a:t>
            </a:r>
            <a:r>
              <a:rPr lang="en-US" sz="2000" dirty="0" smtClean="0"/>
              <a:t> no los </a:t>
            </a:r>
            <a:r>
              <a:rPr lang="en-US" sz="2000" dirty="0" err="1" smtClean="0"/>
              <a:t>sabes</a:t>
            </a:r>
            <a:r>
              <a:rPr lang="en-US" sz="2000" dirty="0" smtClean="0"/>
              <a:t>. </a:t>
            </a:r>
          </a:p>
          <a:p>
            <a:pPr marL="457200" indent="-457200">
              <a:buFont typeface="+mj-lt"/>
              <a:buAutoNum type="arabicPeriod"/>
            </a:pPr>
            <a:r>
              <a:rPr lang="en-US" sz="2000" dirty="0" err="1" smtClean="0"/>
              <a:t>recursos</a:t>
            </a:r>
            <a:r>
              <a:rPr lang="en-US" sz="2000" dirty="0" smtClean="0"/>
              <a:t> </a:t>
            </a:r>
            <a:r>
              <a:rPr lang="en-US" sz="2000" dirty="0" err="1" smtClean="0"/>
              <a:t>hídricos</a:t>
            </a:r>
            <a:endParaRPr lang="en-US" sz="2000" dirty="0" smtClean="0"/>
          </a:p>
          <a:p>
            <a:pPr marL="457200" indent="-457200">
              <a:buAutoNum type="arabicPeriod"/>
            </a:pPr>
            <a:r>
              <a:rPr lang="en-US" sz="2000" dirty="0" err="1" smtClean="0"/>
              <a:t>elementos</a:t>
            </a:r>
            <a:r>
              <a:rPr lang="en-US" sz="2000" dirty="0" smtClean="0"/>
              <a:t> </a:t>
            </a:r>
            <a:r>
              <a:rPr lang="en-US" sz="2000" dirty="0" err="1" smtClean="0"/>
              <a:t>tóxicos</a:t>
            </a:r>
            <a:endParaRPr lang="en-US" sz="2000" dirty="0" smtClean="0"/>
          </a:p>
          <a:p>
            <a:pPr marL="457200" indent="-457200">
              <a:buAutoNum type="arabicPeriod"/>
            </a:pPr>
            <a:r>
              <a:rPr lang="en-US" sz="2000" dirty="0" err="1" smtClean="0"/>
              <a:t>subsuelo</a:t>
            </a:r>
            <a:endParaRPr lang="en-US" sz="2000" dirty="0" smtClean="0"/>
          </a:p>
          <a:p>
            <a:pPr marL="457200" indent="-457200">
              <a:buAutoNum type="arabicPeriod"/>
            </a:pPr>
            <a:r>
              <a:rPr lang="en-US" sz="2000" dirty="0" err="1" smtClean="0"/>
              <a:t>fuentes</a:t>
            </a:r>
            <a:r>
              <a:rPr lang="en-US" sz="2000" dirty="0" smtClean="0"/>
              <a:t> de </a:t>
            </a:r>
            <a:r>
              <a:rPr lang="en-US" sz="2000" dirty="0" err="1" smtClean="0"/>
              <a:t>agua</a:t>
            </a:r>
            <a:endParaRPr lang="en-US" sz="2000" dirty="0" smtClean="0"/>
          </a:p>
          <a:p>
            <a:pPr marL="457200" indent="-457200">
              <a:buAutoNum type="arabicPeriod"/>
            </a:pPr>
            <a:r>
              <a:rPr lang="en-US" sz="2000" dirty="0" err="1" smtClean="0"/>
              <a:t>calidad</a:t>
            </a:r>
            <a:r>
              <a:rPr lang="en-US" sz="2000" dirty="0" smtClean="0"/>
              <a:t> de </a:t>
            </a:r>
            <a:r>
              <a:rPr lang="en-US" sz="2000" dirty="0" err="1" smtClean="0"/>
              <a:t>vida</a:t>
            </a:r>
            <a:endParaRPr lang="en-US" sz="2000" dirty="0" smtClean="0"/>
          </a:p>
          <a:p>
            <a:pPr marL="457200" indent="-457200">
              <a:buAutoNum type="arabicPeriod"/>
            </a:pPr>
            <a:r>
              <a:rPr lang="en-US" sz="2000" dirty="0" err="1" smtClean="0"/>
              <a:t>suelos</a:t>
            </a:r>
            <a:r>
              <a:rPr lang="en-US" sz="2000" dirty="0" smtClean="0"/>
              <a:t> </a:t>
            </a:r>
            <a:r>
              <a:rPr lang="en-US" sz="2000" dirty="0" err="1" smtClean="0"/>
              <a:t>estériles</a:t>
            </a:r>
            <a:endParaRPr lang="en-US" sz="2000" dirty="0" smtClean="0"/>
          </a:p>
          <a:p>
            <a:pPr marL="457200" indent="-457200">
              <a:buAutoNum type="arabicPeriod"/>
            </a:pPr>
            <a:r>
              <a:rPr lang="en-US" sz="2000" dirty="0" err="1" smtClean="0"/>
              <a:t>aljive</a:t>
            </a:r>
            <a:endParaRPr lang="en-US" sz="2000" dirty="0" smtClean="0"/>
          </a:p>
          <a:p>
            <a:pPr marL="457200" indent="-457200">
              <a:buAutoNum type="arabicPeriod"/>
            </a:pPr>
            <a:r>
              <a:rPr lang="en-US" sz="2000" dirty="0" err="1" smtClean="0"/>
              <a:t>irrisorio</a:t>
            </a:r>
            <a:endParaRPr lang="en-US" sz="2000" dirty="0" smtClean="0"/>
          </a:p>
          <a:p>
            <a:pPr marL="457200" indent="-457200">
              <a:buAutoNum type="arabicPeriod"/>
            </a:pPr>
            <a:r>
              <a:rPr lang="en-US" sz="2000" dirty="0" smtClean="0"/>
              <a:t>los </a:t>
            </a:r>
            <a:r>
              <a:rPr lang="en-US" sz="2000" dirty="0" err="1" smtClean="0"/>
              <a:t>páramos</a:t>
            </a:r>
            <a:endParaRPr lang="en-US" sz="2000" dirty="0" smtClean="0"/>
          </a:p>
          <a:p>
            <a:pPr marL="457200" indent="-457200">
              <a:buAutoNum type="arabicPeriod"/>
            </a:pPr>
            <a:r>
              <a:rPr lang="en-US" sz="2000" dirty="0" err="1" smtClean="0"/>
              <a:t>legislación</a:t>
            </a:r>
            <a:r>
              <a:rPr lang="en-US" sz="2000" dirty="0" smtClean="0"/>
              <a:t> </a:t>
            </a:r>
            <a:r>
              <a:rPr lang="en-US" sz="2000" dirty="0" err="1" smtClean="0"/>
              <a:t>minera</a:t>
            </a:r>
            <a:endParaRPr lang="en-US" sz="2000" dirty="0" smtClean="0"/>
          </a:p>
          <a:p>
            <a:pPr marL="457200" indent="-457200">
              <a:buAutoNum type="arabicPeriod"/>
            </a:pPr>
            <a:r>
              <a:rPr lang="en-US" sz="2000" dirty="0" err="1" smtClean="0"/>
              <a:t>herencia</a:t>
            </a:r>
            <a:r>
              <a:rPr lang="en-US" sz="2000" dirty="0" smtClean="0"/>
              <a:t> </a:t>
            </a:r>
            <a:r>
              <a:rPr lang="en-US" sz="2000" dirty="0" err="1" smtClean="0"/>
              <a:t>para</a:t>
            </a:r>
            <a:r>
              <a:rPr lang="en-US" sz="2000" dirty="0" smtClean="0"/>
              <a:t> </a:t>
            </a:r>
            <a:r>
              <a:rPr lang="en-US" sz="2000" dirty="0" err="1" smtClean="0"/>
              <a:t>mis</a:t>
            </a:r>
            <a:r>
              <a:rPr lang="en-US" sz="2000" dirty="0" smtClean="0"/>
              <a:t> </a:t>
            </a:r>
            <a:r>
              <a:rPr lang="en-US" sz="2000" dirty="0" err="1" smtClean="0"/>
              <a:t>hijos</a:t>
            </a:r>
            <a:endParaRPr lang="en-US" sz="2000" dirty="0" smtClean="0"/>
          </a:p>
          <a:p>
            <a:pPr marL="457200" indent="-457200">
              <a:buAutoNum type="arabicPeriod"/>
            </a:pPr>
            <a:r>
              <a:rPr lang="en-US" sz="2000" dirty="0" smtClean="0"/>
              <a:t>no </a:t>
            </a:r>
            <a:r>
              <a:rPr lang="en-US" sz="2000" dirty="0" err="1" smtClean="0"/>
              <a:t>es</a:t>
            </a:r>
            <a:r>
              <a:rPr lang="en-US" sz="2000" dirty="0" smtClean="0"/>
              <a:t> </a:t>
            </a:r>
            <a:r>
              <a:rPr lang="en-US" sz="2000" dirty="0" err="1" smtClean="0"/>
              <a:t>negociable</a:t>
            </a:r>
            <a:endParaRPr lang="en-US" sz="2000" dirty="0" smtClean="0"/>
          </a:p>
          <a:p>
            <a:pPr marL="457200" indent="-457200">
              <a:buNone/>
            </a:pPr>
            <a:endParaRPr lang="en-US" sz="2000" dirty="0" smtClean="0"/>
          </a:p>
          <a:p>
            <a:pPr marL="457200" indent="-457200">
              <a:buNone/>
            </a:pPr>
            <a:endParaRPr lang="en-US" sz="2000" dirty="0"/>
          </a:p>
          <a:p>
            <a:pPr marL="457200" indent="-457200">
              <a:buNone/>
            </a:pPr>
            <a:endParaRPr lang="en-US" sz="2000" dirty="0" smtClean="0"/>
          </a:p>
          <a:p>
            <a:pPr marL="457200" indent="-457200">
              <a:buAutoNum type="arabicPeriod"/>
            </a:pPr>
            <a:endParaRPr lang="en-US" sz="2000" dirty="0" smtClean="0"/>
          </a:p>
          <a:p>
            <a:pPr marL="0" indent="0">
              <a:buNone/>
            </a:pPr>
            <a:endParaRPr lang="en-US" sz="2000" dirty="0" smtClean="0"/>
          </a:p>
          <a:p>
            <a:pPr>
              <a:buNone/>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5867400"/>
            <a:ext cx="4648200" cy="990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C:\Users\Marisol\Desktop\Fuentes Ancillary\Chapter 7\FuentesCG_5e_Ch07_P_07_17(1).jpg"/>
          <p:cNvPicPr>
            <a:picLocks noChangeAspect="1" noChangeArrowheads="1"/>
          </p:cNvPicPr>
          <p:nvPr/>
        </p:nvPicPr>
        <p:blipFill>
          <a:blip r:embed="rId3" cstate="print"/>
          <a:srcRect/>
          <a:stretch>
            <a:fillRect/>
          </a:stretch>
        </p:blipFill>
        <p:spPr bwMode="auto">
          <a:xfrm>
            <a:off x="762000" y="2057400"/>
            <a:ext cx="4648200" cy="3810000"/>
          </a:xfrm>
          <a:prstGeom prst="rect">
            <a:avLst/>
          </a:prstGeom>
          <a:noFill/>
        </p:spPr>
      </p:pic>
      <p:pic>
        <p:nvPicPr>
          <p:cNvPr id="14341" name="Picture 5"/>
          <p:cNvPicPr>
            <a:picLocks noGrp="1" noChangeAspect="1" noChangeArrowheads="1"/>
          </p:cNvPicPr>
          <p:nvPr>
            <p:ph sz="half" idx="1"/>
          </p:nvPr>
        </p:nvPicPr>
        <p:blipFill>
          <a:blip r:embed="rId4" cstate="print"/>
          <a:srcRect l="28136" t="37037" r="19806" b="37037"/>
          <a:stretch>
            <a:fillRect/>
          </a:stretch>
        </p:blipFill>
        <p:spPr bwMode="auto">
          <a:xfrm>
            <a:off x="729343" y="0"/>
            <a:ext cx="4680857" cy="2057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fontScale="92500" lnSpcReduction="10000"/>
          </a:bodyPr>
          <a:lstStyle/>
          <a:p>
            <a:pPr>
              <a:buNone/>
            </a:pPr>
            <a:r>
              <a:rPr lang="es-US" sz="2200" b="1" dirty="0" smtClean="0"/>
              <a:t>Actividad 17 </a:t>
            </a:r>
          </a:p>
          <a:p>
            <a:pPr marL="0" indent="0">
              <a:buNone/>
            </a:pPr>
            <a:r>
              <a:rPr lang="es-US" sz="2000" dirty="0" smtClean="0"/>
              <a:t>Completa las conversaciones conjugando los verbos en indicativo  o subjuntivo según corresponda. </a:t>
            </a:r>
          </a:p>
          <a:p>
            <a:pPr marL="0" indent="0">
              <a:buNone/>
            </a:pPr>
            <a:r>
              <a:rPr lang="es-US" sz="2000" i="1" dirty="0" smtClean="0"/>
              <a:t>En una agencia de viajes</a:t>
            </a:r>
          </a:p>
          <a:p>
            <a:pPr marL="0" indent="0">
              <a:buNone/>
            </a:pPr>
            <a:r>
              <a:rPr lang="es-US" sz="2000" dirty="0" smtClean="0"/>
              <a:t>A- Señorita, busco una cabaña para pasar el fin de semana. Busco un lugar que __________ (tener) dos habitaciones, piscina, y amplias zonas verdes. </a:t>
            </a:r>
          </a:p>
          <a:p>
            <a:pPr marL="0" indent="0">
              <a:buNone/>
            </a:pPr>
            <a:r>
              <a:rPr lang="es-US" sz="2000" dirty="0" smtClean="0"/>
              <a:t>B- No ___________ (tener) una de dos habitaciones, pero _____________ (tener) una de 3, con piscina y está lado de un parque. </a:t>
            </a:r>
          </a:p>
          <a:p>
            <a:pPr marL="0" indent="0">
              <a:buNone/>
            </a:pPr>
            <a:endParaRPr lang="es-US" sz="2000" dirty="0"/>
          </a:p>
          <a:p>
            <a:pPr marL="0" indent="0">
              <a:buNone/>
            </a:pPr>
            <a:r>
              <a:rPr lang="es-US" sz="2000" i="1" dirty="0" smtClean="0"/>
              <a:t>En un sitio para buscar pareja en internet. </a:t>
            </a:r>
          </a:p>
          <a:p>
            <a:pPr marL="0" indent="0">
              <a:buNone/>
            </a:pPr>
            <a:r>
              <a:rPr lang="es-US" sz="2000" dirty="0" smtClean="0"/>
              <a:t>Soy un hombre serio y responsable. _________ (tener) cuarenta años. Busco una chica que _______  (ser) muy amable, que le _________ (gustar) cocinar. Prefiero una chica que __________ (tener) entre 25-35 años de edad. </a:t>
            </a:r>
          </a:p>
          <a:p>
            <a:pPr marL="0" indent="0">
              <a:buNone/>
            </a:pPr>
            <a:endParaRPr lang="es-US" sz="2000" dirty="0"/>
          </a:p>
          <a:p>
            <a:pPr marL="0" indent="0">
              <a:buNone/>
            </a:pPr>
            <a:r>
              <a:rPr lang="es-US" sz="2000" i="1" dirty="0" smtClean="0"/>
              <a:t>Un aviso en un periódico. </a:t>
            </a:r>
          </a:p>
          <a:p>
            <a:pPr marL="0" indent="0">
              <a:buNone/>
            </a:pPr>
            <a:r>
              <a:rPr lang="es-US" sz="2000" dirty="0" smtClean="0"/>
              <a:t>Vendo televisor. __________ (estar) en muy buen estado. _________ (tener) una pantalla de 42”. _______ (ser)de marca Sony. __________ (costar) $350.00</a:t>
            </a:r>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s-US" sz="2000" b="1"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 Describir lo que uno busca</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fontScale="92500" lnSpcReduction="10000"/>
          </a:bodyPr>
          <a:lstStyle/>
          <a:p>
            <a:pPr>
              <a:buNone/>
            </a:pPr>
            <a:r>
              <a:rPr lang="es-US" sz="2000" b="1" dirty="0" smtClean="0"/>
              <a:t>Actividad 18</a:t>
            </a:r>
          </a:p>
          <a:p>
            <a:pPr marL="0" indent="0">
              <a:buNone/>
            </a:pPr>
            <a:r>
              <a:rPr lang="es-US" sz="2200" i="1" dirty="0" smtClean="0"/>
              <a:t>Completa las frases con la forma apropiada de los verbos en </a:t>
            </a:r>
            <a:r>
              <a:rPr lang="es-US" sz="2200" dirty="0" smtClean="0"/>
              <a:t>indicativo, subjuntivo o infinitivo, según corresponda. </a:t>
            </a:r>
          </a:p>
          <a:p>
            <a:pPr marL="0" indent="0">
              <a:buNone/>
            </a:pPr>
            <a:endParaRPr lang="es-US" sz="2000" dirty="0"/>
          </a:p>
          <a:p>
            <a:pPr marL="457200" indent="-457200">
              <a:buAutoNum type="arabicPeriod"/>
            </a:pPr>
            <a:r>
              <a:rPr lang="es-US" sz="2200" dirty="0" smtClean="0"/>
              <a:t>Cuando _______________ (</a:t>
            </a:r>
            <a:r>
              <a:rPr lang="es-US" sz="2200" i="1" dirty="0" smtClean="0"/>
              <a:t>salir)</a:t>
            </a:r>
            <a:r>
              <a:rPr lang="es-US" sz="2200" dirty="0" smtClean="0"/>
              <a:t> el sol nos iremos a acampar. </a:t>
            </a:r>
          </a:p>
          <a:p>
            <a:pPr marL="457200" indent="-457200">
              <a:buAutoNum type="arabicPeriod"/>
            </a:pPr>
            <a:r>
              <a:rPr lang="es-US" sz="2200" dirty="0" smtClean="0"/>
              <a:t>No sé cuál es su problema. Tan pronto como ella me ___________ (</a:t>
            </a:r>
            <a:r>
              <a:rPr lang="es-US" sz="2200" i="1" dirty="0" smtClean="0"/>
              <a:t>ver</a:t>
            </a:r>
            <a:r>
              <a:rPr lang="es-US" sz="2200" dirty="0" smtClean="0"/>
              <a:t>) se esconde. </a:t>
            </a:r>
          </a:p>
          <a:p>
            <a:pPr marL="457200" indent="-457200">
              <a:buAutoNum type="arabicPeriod"/>
            </a:pPr>
            <a:r>
              <a:rPr lang="es-US" sz="2200" dirty="0" smtClean="0"/>
              <a:t>Después de _________  (</a:t>
            </a:r>
            <a:r>
              <a:rPr lang="es-US" sz="2200" i="1" dirty="0" smtClean="0"/>
              <a:t>cenar</a:t>
            </a:r>
            <a:r>
              <a:rPr lang="es-US" sz="2200" dirty="0" smtClean="0"/>
              <a:t>) voy a llamar a mis padres. </a:t>
            </a:r>
          </a:p>
          <a:p>
            <a:pPr marL="457200" indent="-457200">
              <a:buAutoNum type="arabicPeriod"/>
            </a:pPr>
            <a:r>
              <a:rPr lang="es-US" sz="2200" dirty="0" smtClean="0"/>
              <a:t>Después que (yo) _____________  (bañarse) voy a preparar la cena. </a:t>
            </a:r>
          </a:p>
          <a:p>
            <a:pPr marL="457200" indent="-457200">
              <a:buAutoNum type="arabicPeriod"/>
            </a:pPr>
            <a:r>
              <a:rPr lang="es-US" sz="2200" dirty="0" smtClean="0"/>
              <a:t>No vamos a ayudarle más hasta que  ella nos ___________ (</a:t>
            </a:r>
            <a:r>
              <a:rPr lang="es-US" sz="2200" i="1" dirty="0" smtClean="0"/>
              <a:t>pagar</a:t>
            </a:r>
            <a:r>
              <a:rPr lang="es-US" sz="2200" dirty="0" smtClean="0"/>
              <a:t>) el dinero. </a:t>
            </a:r>
          </a:p>
          <a:p>
            <a:pPr marL="457200" indent="-457200">
              <a:buAutoNum type="arabicPeriod"/>
            </a:pPr>
            <a:r>
              <a:rPr lang="es-US" sz="2200" dirty="0" smtClean="0"/>
              <a:t>Cuando  lo ________ (ver</a:t>
            </a:r>
            <a:r>
              <a:rPr lang="es-US" sz="2200" smtClean="0"/>
              <a:t>)  voy </a:t>
            </a:r>
            <a:r>
              <a:rPr lang="es-US" sz="2200" dirty="0" smtClean="0"/>
              <a:t>a contarle toda la verdad. </a:t>
            </a:r>
          </a:p>
          <a:p>
            <a:pPr marL="457200" indent="-457200">
              <a:buAutoNum type="arabicPeriod"/>
            </a:pPr>
            <a:r>
              <a:rPr lang="es-US" sz="2200" dirty="0" smtClean="0"/>
              <a:t>Tan pronto como ellos___________ (graduarse) se van a mudar a otra ciudad. </a:t>
            </a:r>
          </a:p>
          <a:p>
            <a:pPr marL="457200" indent="-457200">
              <a:buAutoNum type="arabicPeriod"/>
            </a:pPr>
            <a:r>
              <a:rPr lang="es-US" sz="2200" dirty="0" smtClean="0"/>
              <a:t>Siempre veo la telenovela después de ___________ (almorzar). </a:t>
            </a:r>
            <a:endParaRPr lang="es-US" sz="2000" dirty="0" smtClean="0"/>
          </a:p>
          <a:p>
            <a:pPr>
              <a:buNone/>
            </a:pPr>
            <a:r>
              <a:rPr lang="es-US" sz="2000" dirty="0" smtClean="0"/>
              <a:t> </a:t>
            </a:r>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s-US" sz="2000" b="1"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pPr>
              <a:buFontTx/>
              <a:buChar char="-"/>
            </a:pPr>
            <a:r>
              <a:rPr lang="es-US" sz="2000" i="1" dirty="0" smtClean="0"/>
              <a:t>Describir acciones que van a ocurrir</a:t>
            </a:r>
          </a:p>
          <a:p>
            <a:pPr>
              <a:buFontTx/>
              <a:buChar char="-"/>
            </a:pPr>
            <a:endParaRPr lang="es-US" sz="2000" i="1" dirty="0"/>
          </a:p>
          <a:p>
            <a:r>
              <a:rPr lang="es-US" sz="2000" dirty="0" smtClean="0"/>
              <a:t>Habla con un compañero de clase y responde las siguientes preguntas.</a:t>
            </a:r>
          </a:p>
          <a:p>
            <a:endParaRPr lang="es-US" sz="2000" i="1" dirty="0"/>
          </a:p>
          <a:p>
            <a:r>
              <a:rPr lang="es-US" sz="2000" i="1" dirty="0" smtClean="0">
                <a:latin typeface="Calibri"/>
              </a:rPr>
              <a:t>¿</a:t>
            </a:r>
            <a:r>
              <a:rPr lang="es-US" sz="2000" i="1" dirty="0" smtClean="0"/>
              <a:t>Qué vas a hacer tan pronto te gradúes?</a:t>
            </a:r>
          </a:p>
          <a:p>
            <a:endParaRPr lang="es-US" sz="2000" i="1" dirty="0"/>
          </a:p>
          <a:p>
            <a:r>
              <a:rPr lang="es-US" sz="2000" i="1" dirty="0" smtClean="0"/>
              <a:t>¿Qué vas a hacer después que terminen las clases este semestre?</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lnSpcReduction="10000"/>
          </a:bodyPr>
          <a:lstStyle/>
          <a:p>
            <a:pPr>
              <a:buNone/>
            </a:pPr>
            <a:r>
              <a:rPr lang="es-US" sz="2000" b="1" dirty="0" smtClean="0"/>
              <a:t>Actividad 19</a:t>
            </a:r>
          </a:p>
          <a:p>
            <a:pPr marL="0" indent="0">
              <a:buNone/>
            </a:pPr>
            <a:r>
              <a:rPr lang="es-US" sz="2000" dirty="0" smtClean="0"/>
              <a:t>Completa la frases con una expresión de afirmación o negación apropiada. </a:t>
            </a:r>
          </a:p>
          <a:p>
            <a:pPr marL="0" indent="0">
              <a:buNone/>
            </a:pPr>
            <a:endParaRPr lang="es-US" sz="2000" dirty="0"/>
          </a:p>
          <a:p>
            <a:pPr marL="457200" indent="-457200">
              <a:buAutoNum type="arabicPeriod"/>
            </a:pPr>
            <a:r>
              <a:rPr lang="es-US" sz="2000" dirty="0" smtClean="0"/>
              <a:t>- Hola,  ¿hay _____________aquí?</a:t>
            </a:r>
          </a:p>
          <a:p>
            <a:pPr marL="457200" indent="-457200">
              <a:buNone/>
            </a:pPr>
            <a:r>
              <a:rPr lang="es-US" sz="2000" dirty="0"/>
              <a:t> </a:t>
            </a:r>
            <a:r>
              <a:rPr lang="es-US" sz="2000" dirty="0" smtClean="0"/>
              <a:t>       - Parece que no hay __________. No responden.</a:t>
            </a:r>
          </a:p>
          <a:p>
            <a:pPr marL="457200" indent="-457200">
              <a:buNone/>
            </a:pPr>
            <a:endParaRPr lang="es-US" sz="2000" dirty="0"/>
          </a:p>
          <a:p>
            <a:pPr marL="457200" indent="-457200">
              <a:buAutoNum type="arabicPeriod" startAt="2"/>
            </a:pPr>
            <a:r>
              <a:rPr lang="es-US" sz="2000" dirty="0" smtClean="0"/>
              <a:t>- </a:t>
            </a:r>
            <a:r>
              <a:rPr lang="es-US" sz="2000" dirty="0" smtClean="0">
                <a:latin typeface="Calibri"/>
              </a:rPr>
              <a:t>¿</a:t>
            </a:r>
            <a:r>
              <a:rPr lang="es-US" sz="2000" dirty="0" smtClean="0"/>
              <a:t>Qué hay dentro de esa caja?</a:t>
            </a:r>
          </a:p>
          <a:p>
            <a:pPr marL="457200" indent="-457200">
              <a:buNone/>
            </a:pPr>
            <a:r>
              <a:rPr lang="es-US" sz="2000" dirty="0"/>
              <a:t> </a:t>
            </a:r>
            <a:r>
              <a:rPr lang="es-US" sz="2000" dirty="0" smtClean="0"/>
              <a:t>       - Hay ___________libros y una revistas viejas. </a:t>
            </a:r>
          </a:p>
          <a:p>
            <a:pPr marL="457200" indent="-457200">
              <a:buNone/>
            </a:pPr>
            <a:endParaRPr lang="es-US" sz="2000" dirty="0"/>
          </a:p>
          <a:p>
            <a:pPr marL="457200" indent="-457200">
              <a:buAutoNum type="arabicPeriod" startAt="3"/>
            </a:pPr>
            <a:r>
              <a:rPr lang="es-US" sz="2000" dirty="0" smtClean="0"/>
              <a:t>- ¿Quieres hacer _________ este fin de semana?</a:t>
            </a:r>
          </a:p>
          <a:p>
            <a:pPr marL="457200" indent="-457200">
              <a:buNone/>
            </a:pPr>
            <a:r>
              <a:rPr lang="es-US" sz="2000" dirty="0"/>
              <a:t> </a:t>
            </a:r>
            <a:r>
              <a:rPr lang="es-US" sz="2000" dirty="0" smtClean="0"/>
              <a:t>       - No, creo que no. Estoy tan cansada que no quiero hacer____________.</a:t>
            </a:r>
          </a:p>
          <a:p>
            <a:pPr marL="457200" indent="-457200">
              <a:buNone/>
            </a:pPr>
            <a:endParaRPr lang="es-US" sz="2000" dirty="0"/>
          </a:p>
          <a:p>
            <a:pPr marL="457200" indent="-457200">
              <a:buAutoNum type="arabicPeriod" startAt="4"/>
            </a:pPr>
            <a:r>
              <a:rPr lang="es-US" sz="2000" dirty="0" smtClean="0"/>
              <a:t>- __________ recibo centenares de correos basura. </a:t>
            </a:r>
          </a:p>
          <a:p>
            <a:pPr marL="457200" indent="-457200">
              <a:buNone/>
            </a:pPr>
            <a:r>
              <a:rPr lang="es-US" sz="2000" dirty="0"/>
              <a:t> </a:t>
            </a:r>
            <a:r>
              <a:rPr lang="es-US" sz="2000" dirty="0" smtClean="0"/>
              <a:t>      - Yo no, yo ____________ recibo correos basura.</a:t>
            </a:r>
          </a:p>
          <a:p>
            <a:pPr marL="457200" indent="-457200">
              <a:buAutoNum type="arabicPeriod" startAt="5"/>
            </a:pPr>
            <a:r>
              <a:rPr lang="es-US" sz="2000" dirty="0" smtClean="0"/>
              <a:t>- </a:t>
            </a:r>
            <a:r>
              <a:rPr lang="es-US" sz="2000" i="1" dirty="0" smtClean="0"/>
              <a:t>¿</a:t>
            </a:r>
            <a:r>
              <a:rPr lang="es-US" sz="2000" dirty="0" smtClean="0"/>
              <a:t>Viste a Susana? ¿Te dijo ______________?</a:t>
            </a:r>
          </a:p>
          <a:p>
            <a:pPr marL="457200" indent="-457200">
              <a:buNone/>
            </a:pPr>
            <a:r>
              <a:rPr lang="es-US" sz="2000" dirty="0"/>
              <a:t> </a:t>
            </a:r>
            <a:r>
              <a:rPr lang="es-US" sz="2000" dirty="0" smtClean="0"/>
              <a:t>      - Sí, la vi. Pero no me dijo______________.</a:t>
            </a:r>
          </a:p>
          <a:p>
            <a:pPr>
              <a:buNone/>
            </a:pPr>
            <a:r>
              <a:rPr lang="es-US" sz="2000" b="1" dirty="0" smtClean="0"/>
              <a:t> </a:t>
            </a:r>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s-US" sz="2000" b="1"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 Afirmar y Negar</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smtClean="0"/>
              <a:t>Actividad 1</a:t>
            </a:r>
          </a:p>
          <a:p>
            <a:pPr marL="0" indent="0">
              <a:buNone/>
            </a:pPr>
            <a:r>
              <a:rPr lang="en-US" sz="1800" dirty="0" smtClean="0"/>
              <a:t>Completa la </a:t>
            </a:r>
            <a:r>
              <a:rPr lang="en-US" sz="1800" dirty="0" err="1" smtClean="0"/>
              <a:t>siguiente</a:t>
            </a:r>
            <a:r>
              <a:rPr lang="en-US" sz="1800" dirty="0" smtClean="0"/>
              <a:t> </a:t>
            </a:r>
            <a:r>
              <a:rPr lang="en-US" sz="1800" dirty="0" err="1" smtClean="0"/>
              <a:t>conversación</a:t>
            </a:r>
            <a:r>
              <a:rPr lang="en-US" sz="1800" dirty="0" smtClean="0"/>
              <a:t>, </a:t>
            </a:r>
            <a:r>
              <a:rPr lang="en-US" sz="1800" dirty="0" err="1" smtClean="0"/>
              <a:t>utilizando</a:t>
            </a:r>
            <a:r>
              <a:rPr lang="en-US" sz="1800" dirty="0" smtClean="0"/>
              <a:t> </a:t>
            </a:r>
            <a:r>
              <a:rPr lang="en-US" sz="1800" dirty="0" err="1" smtClean="0"/>
              <a:t>las</a:t>
            </a:r>
            <a:r>
              <a:rPr lang="en-US" sz="1800" dirty="0" smtClean="0"/>
              <a:t> </a:t>
            </a:r>
            <a:r>
              <a:rPr lang="en-US" sz="1800" dirty="0" err="1" smtClean="0"/>
              <a:t>expresiones</a:t>
            </a:r>
            <a:r>
              <a:rPr lang="en-US" sz="1800" dirty="0" smtClean="0"/>
              <a:t> </a:t>
            </a:r>
            <a:r>
              <a:rPr lang="en-US" sz="1800" dirty="0" err="1" smtClean="0"/>
              <a:t>que</a:t>
            </a:r>
            <a:r>
              <a:rPr lang="en-US" sz="1800" dirty="0" smtClean="0"/>
              <a:t> </a:t>
            </a:r>
            <a:r>
              <a:rPr lang="en-US" sz="1800" dirty="0" err="1" smtClean="0"/>
              <a:t>aparecen</a:t>
            </a:r>
            <a:r>
              <a:rPr lang="en-US" sz="1800" dirty="0" smtClean="0"/>
              <a:t> al </a:t>
            </a:r>
            <a:r>
              <a:rPr lang="en-US" sz="1800" dirty="0" err="1" smtClean="0"/>
              <a:t>lado</a:t>
            </a:r>
            <a:r>
              <a:rPr lang="en-US" sz="1800" dirty="0" smtClean="0"/>
              <a:t>.</a:t>
            </a:r>
          </a:p>
          <a:p>
            <a:pPr marL="0" indent="0">
              <a:buNone/>
            </a:pPr>
            <a:endParaRPr lang="en-US" sz="1800" dirty="0"/>
          </a:p>
          <a:p>
            <a:pPr marL="0" indent="0">
              <a:buNone/>
            </a:pPr>
            <a:r>
              <a:rPr lang="en-US" sz="1600" dirty="0" smtClean="0"/>
              <a:t>Santiago: </a:t>
            </a:r>
            <a:r>
              <a:rPr lang="en-US" sz="1600" dirty="0" smtClean="0">
                <a:latin typeface="Calibri"/>
              </a:rPr>
              <a:t>¿</a:t>
            </a:r>
            <a:r>
              <a:rPr lang="en-US" sz="1600" dirty="0" err="1" smtClean="0"/>
              <a:t>Tienes</a:t>
            </a:r>
            <a:r>
              <a:rPr lang="en-US" sz="1600" dirty="0" smtClean="0"/>
              <a:t> idea de </a:t>
            </a:r>
            <a:r>
              <a:rPr lang="en-US" sz="1600" dirty="0" err="1" smtClean="0"/>
              <a:t>algo</a:t>
            </a:r>
            <a:r>
              <a:rPr lang="en-US" sz="1600" dirty="0" smtClean="0"/>
              <a:t> </a:t>
            </a:r>
            <a:r>
              <a:rPr lang="en-US" sz="1600" dirty="0" err="1" smtClean="0"/>
              <a:t>interesante</a:t>
            </a:r>
            <a:r>
              <a:rPr lang="en-US" sz="1600" dirty="0" smtClean="0"/>
              <a:t> </a:t>
            </a:r>
            <a:r>
              <a:rPr lang="en-US" sz="1600" dirty="0" err="1" smtClean="0"/>
              <a:t>para</a:t>
            </a:r>
            <a:r>
              <a:rPr lang="en-US" sz="1600" dirty="0" smtClean="0"/>
              <a:t> </a:t>
            </a:r>
            <a:r>
              <a:rPr lang="en-US" sz="1600" dirty="0" err="1" smtClean="0"/>
              <a:t>hacer</a:t>
            </a:r>
            <a:r>
              <a:rPr lang="en-US" sz="1600" dirty="0" smtClean="0"/>
              <a:t> </a:t>
            </a:r>
            <a:r>
              <a:rPr lang="en-US" sz="1600" dirty="0" err="1" smtClean="0"/>
              <a:t>este</a:t>
            </a:r>
            <a:r>
              <a:rPr lang="en-US" sz="1600" dirty="0" smtClean="0"/>
              <a:t> fin de </a:t>
            </a:r>
            <a:r>
              <a:rPr lang="en-US" sz="1600" dirty="0" err="1" smtClean="0"/>
              <a:t>semana</a:t>
            </a:r>
            <a:r>
              <a:rPr lang="en-US" sz="1600" dirty="0" smtClean="0"/>
              <a:t>? </a:t>
            </a:r>
          </a:p>
          <a:p>
            <a:pPr marL="0" indent="0">
              <a:buNone/>
            </a:pPr>
            <a:r>
              <a:rPr lang="en-US" sz="1600" dirty="0" smtClean="0"/>
              <a:t>Lucy: ______________. </a:t>
            </a:r>
            <a:r>
              <a:rPr lang="en-US" sz="1600" dirty="0" smtClean="0">
                <a:latin typeface="Calibri"/>
              </a:rPr>
              <a:t>¿</a:t>
            </a:r>
            <a:r>
              <a:rPr lang="en-US" sz="1600" dirty="0" err="1" smtClean="0"/>
              <a:t>Por</a:t>
            </a:r>
            <a:r>
              <a:rPr lang="en-US" sz="1600" dirty="0" smtClean="0"/>
              <a:t> </a:t>
            </a:r>
            <a:r>
              <a:rPr lang="en-US" sz="1600" dirty="0" err="1" smtClean="0"/>
              <a:t>qué</a:t>
            </a:r>
            <a:r>
              <a:rPr lang="en-US" sz="1600" dirty="0" smtClean="0"/>
              <a:t> no </a:t>
            </a:r>
            <a:r>
              <a:rPr lang="en-US" sz="1600" dirty="0" err="1" smtClean="0"/>
              <a:t>vamos</a:t>
            </a:r>
            <a:r>
              <a:rPr lang="en-US" sz="1600" dirty="0" smtClean="0"/>
              <a:t> a </a:t>
            </a:r>
            <a:r>
              <a:rPr lang="en-US" sz="1600" dirty="0" err="1" smtClean="0"/>
              <a:t>hacer</a:t>
            </a:r>
            <a:r>
              <a:rPr lang="en-US" sz="1600" dirty="0" smtClean="0"/>
              <a:t> </a:t>
            </a:r>
            <a:r>
              <a:rPr lang="en-US" sz="1600" dirty="0" err="1" smtClean="0"/>
              <a:t>una</a:t>
            </a:r>
            <a:r>
              <a:rPr lang="en-US" sz="1600" dirty="0" smtClean="0"/>
              <a:t> </a:t>
            </a:r>
            <a:r>
              <a:rPr lang="en-US" sz="1600" dirty="0" err="1" smtClean="0"/>
              <a:t>caminata</a:t>
            </a:r>
            <a:r>
              <a:rPr lang="en-US" sz="1600" dirty="0" smtClean="0"/>
              <a:t> al </a:t>
            </a:r>
            <a:r>
              <a:rPr lang="en-US" sz="1600" dirty="0" err="1" smtClean="0"/>
              <a:t>parque</a:t>
            </a:r>
            <a:r>
              <a:rPr lang="en-US" sz="1600" dirty="0" smtClean="0"/>
              <a:t> </a:t>
            </a:r>
            <a:r>
              <a:rPr lang="en-US" sz="1600" dirty="0" err="1" smtClean="0"/>
              <a:t>que</a:t>
            </a:r>
            <a:r>
              <a:rPr lang="en-US" sz="1600" dirty="0" smtClean="0"/>
              <a:t> </a:t>
            </a:r>
            <a:r>
              <a:rPr lang="en-US" sz="1600" dirty="0" err="1" smtClean="0"/>
              <a:t>queda</a:t>
            </a:r>
            <a:r>
              <a:rPr lang="en-US" sz="1600" dirty="0" smtClean="0"/>
              <a:t> a </a:t>
            </a:r>
            <a:r>
              <a:rPr lang="en-US" sz="1600" dirty="0" err="1" smtClean="0"/>
              <a:t>una</a:t>
            </a:r>
            <a:r>
              <a:rPr lang="en-US" sz="1600" dirty="0" smtClean="0"/>
              <a:t> </a:t>
            </a:r>
            <a:r>
              <a:rPr lang="en-US" sz="1600" dirty="0" err="1" smtClean="0"/>
              <a:t>hora</a:t>
            </a:r>
            <a:r>
              <a:rPr lang="en-US" sz="1600" dirty="0" smtClean="0"/>
              <a:t> de </a:t>
            </a:r>
            <a:r>
              <a:rPr lang="en-US" sz="1600" dirty="0" err="1" smtClean="0"/>
              <a:t>aquí</a:t>
            </a:r>
            <a:r>
              <a:rPr lang="en-US" sz="1600" dirty="0" smtClean="0"/>
              <a:t>?</a:t>
            </a:r>
          </a:p>
          <a:p>
            <a:pPr marL="0" indent="0">
              <a:buNone/>
            </a:pPr>
            <a:r>
              <a:rPr lang="en-US" sz="1600" dirty="0" smtClean="0"/>
              <a:t>Santiago: </a:t>
            </a:r>
            <a:r>
              <a:rPr lang="en-US" sz="1600" dirty="0" smtClean="0">
                <a:latin typeface="Calibri"/>
              </a:rPr>
              <a:t>¿</a:t>
            </a:r>
            <a:r>
              <a:rPr lang="en-US" sz="1600" dirty="0" smtClean="0"/>
              <a:t>Son </a:t>
            </a:r>
            <a:r>
              <a:rPr lang="en-US" sz="1600" dirty="0" err="1" smtClean="0"/>
              <a:t>lindos</a:t>
            </a:r>
            <a:r>
              <a:rPr lang="en-US" sz="1600" dirty="0" smtClean="0"/>
              <a:t> los </a:t>
            </a:r>
            <a:r>
              <a:rPr lang="en-US" sz="1600" dirty="0" err="1" smtClean="0"/>
              <a:t>senderos</a:t>
            </a:r>
            <a:r>
              <a:rPr lang="en-US" sz="1600" dirty="0" smtClean="0"/>
              <a:t> (</a:t>
            </a:r>
            <a:r>
              <a:rPr lang="en-US" sz="1600" i="1" dirty="0" smtClean="0"/>
              <a:t>trails</a:t>
            </a:r>
            <a:r>
              <a:rPr lang="en-US" sz="1600" dirty="0" smtClean="0"/>
              <a:t>)?</a:t>
            </a:r>
          </a:p>
          <a:p>
            <a:pPr marL="0" indent="0">
              <a:buNone/>
            </a:pPr>
            <a:r>
              <a:rPr lang="en-US" sz="1600" dirty="0" smtClean="0"/>
              <a:t>Lucy: __________________. Hay </a:t>
            </a:r>
            <a:r>
              <a:rPr lang="en-US" sz="1600" dirty="0" err="1" smtClean="0"/>
              <a:t>árboles</a:t>
            </a:r>
            <a:r>
              <a:rPr lang="en-US" sz="1600" dirty="0" smtClean="0"/>
              <a:t> </a:t>
            </a:r>
            <a:r>
              <a:rPr lang="en-US" sz="1600" dirty="0" err="1" smtClean="0"/>
              <a:t>muy</a:t>
            </a:r>
            <a:r>
              <a:rPr lang="en-US" sz="1600" dirty="0" smtClean="0"/>
              <a:t> altos y al final hay </a:t>
            </a:r>
            <a:r>
              <a:rPr lang="en-US" sz="1600" dirty="0" err="1" smtClean="0"/>
              <a:t>una</a:t>
            </a:r>
            <a:r>
              <a:rPr lang="en-US" sz="1600" dirty="0" smtClean="0"/>
              <a:t> </a:t>
            </a:r>
            <a:r>
              <a:rPr lang="en-US" sz="1600" dirty="0" err="1" smtClean="0"/>
              <a:t>cascada</a:t>
            </a:r>
            <a:r>
              <a:rPr lang="en-US" sz="1600" dirty="0" smtClean="0"/>
              <a:t> (</a:t>
            </a:r>
            <a:r>
              <a:rPr lang="en-US" sz="1600" i="1" dirty="0" smtClean="0"/>
              <a:t>waterfall</a:t>
            </a:r>
            <a:r>
              <a:rPr lang="en-US" sz="1600" dirty="0" smtClean="0"/>
              <a:t>). </a:t>
            </a:r>
          </a:p>
          <a:p>
            <a:pPr marL="0" indent="0">
              <a:buNone/>
            </a:pPr>
            <a:r>
              <a:rPr lang="en-US" sz="1600" dirty="0" smtClean="0"/>
              <a:t>Santiago: </a:t>
            </a:r>
            <a:r>
              <a:rPr lang="en-US" sz="1600" dirty="0" err="1" smtClean="0"/>
              <a:t>Suena</a:t>
            </a:r>
            <a:r>
              <a:rPr lang="en-US" sz="1600" dirty="0" smtClean="0"/>
              <a:t> </a:t>
            </a:r>
            <a:r>
              <a:rPr lang="en-US" sz="1600" dirty="0" err="1" smtClean="0"/>
              <a:t>muy</a:t>
            </a:r>
            <a:r>
              <a:rPr lang="en-US" sz="1600" dirty="0" smtClean="0"/>
              <a:t> </a:t>
            </a:r>
            <a:r>
              <a:rPr lang="en-US" sz="1600" dirty="0" err="1" smtClean="0"/>
              <a:t>interesante</a:t>
            </a:r>
            <a:r>
              <a:rPr lang="en-US" sz="1600" dirty="0" smtClean="0"/>
              <a:t>. ¿</a:t>
            </a:r>
            <a:r>
              <a:rPr lang="en-US" sz="1600" dirty="0" err="1" smtClean="0"/>
              <a:t>Cuánto</a:t>
            </a:r>
            <a:r>
              <a:rPr lang="en-US" sz="1600" dirty="0" smtClean="0"/>
              <a:t> </a:t>
            </a:r>
            <a:r>
              <a:rPr lang="en-US" sz="1600" dirty="0" err="1" smtClean="0"/>
              <a:t>dura</a:t>
            </a:r>
            <a:r>
              <a:rPr lang="en-US" sz="1600" dirty="0" smtClean="0"/>
              <a:t> la </a:t>
            </a:r>
            <a:r>
              <a:rPr lang="en-US" sz="1600" dirty="0" err="1" smtClean="0"/>
              <a:t>caminata</a:t>
            </a:r>
            <a:r>
              <a:rPr lang="en-US" sz="1600" dirty="0" smtClean="0"/>
              <a:t> en el </a:t>
            </a:r>
            <a:r>
              <a:rPr lang="en-US" sz="1600" dirty="0" err="1" smtClean="0"/>
              <a:t>sendero</a:t>
            </a:r>
            <a:r>
              <a:rPr lang="en-US" sz="1600" dirty="0" smtClean="0"/>
              <a:t> </a:t>
            </a:r>
            <a:r>
              <a:rPr lang="en-US" sz="1600" dirty="0" err="1" smtClean="0"/>
              <a:t>más</a:t>
            </a:r>
            <a:r>
              <a:rPr lang="en-US" sz="1600" dirty="0" smtClean="0"/>
              <a:t> largo?</a:t>
            </a:r>
          </a:p>
          <a:p>
            <a:pPr marL="0" indent="0">
              <a:buNone/>
            </a:pPr>
            <a:r>
              <a:rPr lang="en-US" sz="1600" dirty="0" smtClean="0"/>
              <a:t>Lucy: En el </a:t>
            </a:r>
            <a:r>
              <a:rPr lang="en-US" sz="1600" dirty="0" err="1" smtClean="0"/>
              <a:t>más</a:t>
            </a:r>
            <a:r>
              <a:rPr lang="en-US" sz="1600" dirty="0" smtClean="0"/>
              <a:t> largo </a:t>
            </a:r>
            <a:r>
              <a:rPr lang="en-US" sz="1600" dirty="0" err="1" smtClean="0"/>
              <a:t>dura</a:t>
            </a:r>
            <a:r>
              <a:rPr lang="en-US" sz="1600" dirty="0" smtClean="0"/>
              <a:t> 3 </a:t>
            </a:r>
            <a:r>
              <a:rPr lang="en-US" sz="1600" dirty="0" err="1" smtClean="0"/>
              <a:t>horas</a:t>
            </a:r>
            <a:r>
              <a:rPr lang="en-US" sz="1600" dirty="0" smtClean="0"/>
              <a:t>, __________________, no </a:t>
            </a:r>
            <a:r>
              <a:rPr lang="en-US" sz="1600" dirty="0" err="1" smtClean="0"/>
              <a:t>estoy</a:t>
            </a:r>
            <a:r>
              <a:rPr lang="en-US" sz="1600" dirty="0" smtClean="0"/>
              <a:t> </a:t>
            </a:r>
            <a:r>
              <a:rPr lang="en-US" sz="1600" dirty="0" err="1" smtClean="0"/>
              <a:t>segura</a:t>
            </a:r>
            <a:r>
              <a:rPr lang="en-US" sz="1600" dirty="0" smtClean="0"/>
              <a:t>.</a:t>
            </a:r>
          </a:p>
          <a:p>
            <a:pPr marL="0" indent="0">
              <a:buNone/>
            </a:pPr>
            <a:r>
              <a:rPr lang="en-US" sz="1800" b="1" dirty="0" smtClean="0"/>
              <a:t>Actividad 2</a:t>
            </a:r>
          </a:p>
          <a:p>
            <a:pPr marL="0" indent="0">
              <a:buNone/>
            </a:pPr>
            <a:r>
              <a:rPr lang="en-US" sz="1800" i="1" dirty="0" smtClean="0"/>
              <a:t>Antes de </a:t>
            </a:r>
            <a:r>
              <a:rPr lang="en-US" sz="1800" i="1" dirty="0" err="1" smtClean="0"/>
              <a:t>escuchar</a:t>
            </a:r>
            <a:r>
              <a:rPr lang="en-US" sz="1800" i="1" dirty="0" smtClean="0"/>
              <a:t> el podcast</a:t>
            </a:r>
          </a:p>
          <a:p>
            <a:pPr marL="0" indent="0">
              <a:buNone/>
            </a:pPr>
            <a:r>
              <a:rPr lang="en-US" sz="1800" dirty="0" smtClean="0"/>
              <a:t>¿ </a:t>
            </a:r>
            <a:r>
              <a:rPr lang="en-US" sz="1800" dirty="0" err="1" smtClean="0"/>
              <a:t>Qué</a:t>
            </a:r>
            <a:r>
              <a:rPr lang="en-US" sz="1800" dirty="0" smtClean="0"/>
              <a:t> </a:t>
            </a:r>
            <a:r>
              <a:rPr lang="en-US" sz="1800" dirty="0" err="1" smtClean="0"/>
              <a:t>sabes</a:t>
            </a:r>
            <a:r>
              <a:rPr lang="en-US" sz="1800" dirty="0" smtClean="0"/>
              <a:t> </a:t>
            </a:r>
            <a:r>
              <a:rPr lang="en-US" sz="1800" dirty="0" err="1" smtClean="0"/>
              <a:t>sobre</a:t>
            </a:r>
            <a:r>
              <a:rPr lang="en-US" sz="1800" dirty="0" smtClean="0"/>
              <a:t> Panamá? </a:t>
            </a:r>
            <a:r>
              <a:rPr lang="en-US" sz="1800" dirty="0" err="1" smtClean="0"/>
              <a:t>Investiga</a:t>
            </a:r>
            <a:r>
              <a:rPr lang="en-US" sz="1800" dirty="0" smtClean="0"/>
              <a:t> 5 </a:t>
            </a:r>
            <a:r>
              <a:rPr lang="en-US" sz="1800" dirty="0" err="1" smtClean="0"/>
              <a:t>cosas</a:t>
            </a:r>
            <a:r>
              <a:rPr lang="en-US" sz="1800" dirty="0" smtClean="0"/>
              <a:t> </a:t>
            </a:r>
            <a:r>
              <a:rPr lang="en-US" sz="1800" dirty="0" err="1" smtClean="0"/>
              <a:t>sobre</a:t>
            </a:r>
            <a:r>
              <a:rPr lang="en-US" sz="1800" dirty="0" smtClean="0"/>
              <a:t> </a:t>
            </a:r>
            <a:r>
              <a:rPr lang="en-US" sz="1800" dirty="0" err="1" smtClean="0"/>
              <a:t>este</a:t>
            </a:r>
            <a:r>
              <a:rPr lang="en-US" sz="1800" dirty="0" smtClean="0"/>
              <a:t> </a:t>
            </a:r>
            <a:r>
              <a:rPr lang="en-US" sz="1800" dirty="0" err="1" smtClean="0"/>
              <a:t>país</a:t>
            </a:r>
            <a:r>
              <a:rPr lang="en-US" sz="1800" dirty="0" smtClean="0"/>
              <a:t>. </a:t>
            </a:r>
          </a:p>
          <a:p>
            <a:pPr marL="0" indent="0">
              <a:buNone/>
            </a:pPr>
            <a:endParaRPr lang="en-US" sz="1800" dirty="0" smtClean="0"/>
          </a:p>
          <a:p>
            <a:pPr marL="0" indent="0">
              <a:buNone/>
            </a:pPr>
            <a:endParaRPr lang="en-US" sz="1800" dirty="0" smtClean="0"/>
          </a:p>
          <a:p>
            <a:pPr marL="0" indent="0">
              <a:buNone/>
            </a:pPr>
            <a:endParaRPr lang="en-US" sz="2000" dirty="0" smtClean="0"/>
          </a:p>
          <a:p>
            <a:pPr marL="0" indent="0">
              <a:buNone/>
            </a:pPr>
            <a:endParaRPr lang="en-US" sz="2000" dirty="0"/>
          </a:p>
        </p:txBody>
      </p:sp>
      <p:sp>
        <p:nvSpPr>
          <p:cNvPr id="5" name="Rectangle 4"/>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Grp="1" noChangeAspect="1" noChangeArrowheads="1"/>
          </p:cNvPicPr>
          <p:nvPr>
            <p:ph sz="half" idx="1"/>
          </p:nvPr>
        </p:nvPicPr>
        <p:blipFill rotWithShape="1">
          <a:blip r:embed="rId3" cstate="print"/>
          <a:srcRect l="32075" t="25058" r="28008" b="54441"/>
          <a:stretch/>
        </p:blipFill>
        <p:spPr bwMode="auto">
          <a:xfrm>
            <a:off x="1143002" y="838200"/>
            <a:ext cx="4135252" cy="1795670"/>
          </a:xfrm>
          <a:prstGeom prst="rect">
            <a:avLst/>
          </a:prstGeom>
          <a:noFill/>
          <a:ln w="9525">
            <a:solidFill>
              <a:schemeClr val="accent1">
                <a:shade val="50000"/>
              </a:schemeClr>
            </a:solidFill>
            <a:miter lim="800000"/>
            <a:headEnd/>
            <a:tailEnd/>
          </a:ln>
        </p:spPr>
      </p:pic>
      <p:pic>
        <p:nvPicPr>
          <p:cNvPr id="7"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14310" t="29495" r="66034" b="17907"/>
          <a:stretch/>
        </p:blipFill>
        <p:spPr bwMode="auto">
          <a:xfrm>
            <a:off x="1143001" y="3276600"/>
            <a:ext cx="4135252" cy="3112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4400" y="0"/>
            <a:ext cx="2551113" cy="1435100"/>
          </a:xfrm>
        </p:spPr>
        <p:txBody>
          <a:bodyPr>
            <a:normAutofit/>
          </a:bodyPr>
          <a:lstStyle/>
          <a:p>
            <a: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Repaso</a:t>
            </a:r>
            <a:br>
              <a:rPr lang="es-US" sz="400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es-US" sz="4000" dirty="0"/>
          </a:p>
        </p:txBody>
      </p:sp>
      <p:sp>
        <p:nvSpPr>
          <p:cNvPr id="6" name="Content Placeholder 5"/>
          <p:cNvSpPr>
            <a:spLocks noGrp="1"/>
          </p:cNvSpPr>
          <p:nvPr>
            <p:ph idx="1"/>
          </p:nvPr>
        </p:nvSpPr>
        <p:spPr>
          <a:xfrm>
            <a:off x="3429000" y="0"/>
            <a:ext cx="5715000" cy="6858000"/>
          </a:xfrm>
          <a:solidFill>
            <a:srgbClr val="FFCD2F"/>
          </a:solidFill>
        </p:spPr>
        <p:txBody>
          <a:bodyPr>
            <a:normAutofit/>
          </a:bodyPr>
          <a:lstStyle/>
          <a:p>
            <a:pPr>
              <a:buNone/>
            </a:pPr>
            <a:r>
              <a:rPr lang="es-US" sz="2000" b="1" dirty="0" smtClean="0"/>
              <a:t>Actividad  20</a:t>
            </a:r>
          </a:p>
          <a:p>
            <a:pPr marL="0" indent="0">
              <a:buNone/>
            </a:pPr>
            <a:r>
              <a:rPr lang="es-US" sz="2000" dirty="0" smtClean="0"/>
              <a:t>Responde las preguntas usando pronombres de OD y OI. </a:t>
            </a:r>
          </a:p>
          <a:p>
            <a:pPr marL="0" indent="0">
              <a:buNone/>
            </a:pPr>
            <a:endParaRPr lang="es-US" sz="2000" dirty="0"/>
          </a:p>
          <a:p>
            <a:pPr marL="457200" indent="-457200">
              <a:buAutoNum type="arabicPeriod"/>
            </a:pPr>
            <a:r>
              <a:rPr lang="es-US" sz="2000" dirty="0" smtClean="0">
                <a:latin typeface="Calibri"/>
              </a:rPr>
              <a:t>-¿</a:t>
            </a:r>
            <a:r>
              <a:rPr lang="es-US" sz="2000" dirty="0" smtClean="0"/>
              <a:t>Me explicas esta ecuación por favor?</a:t>
            </a:r>
          </a:p>
          <a:p>
            <a:pPr marL="457200" indent="-457200">
              <a:buNone/>
            </a:pPr>
            <a:r>
              <a:rPr lang="es-US" sz="2000" dirty="0"/>
              <a:t>	</a:t>
            </a:r>
            <a:r>
              <a:rPr lang="es-US" sz="2000" dirty="0" smtClean="0"/>
              <a:t>- Sí claro, _____  _______ explico en seguida.</a:t>
            </a:r>
          </a:p>
          <a:p>
            <a:pPr marL="457200" indent="-457200">
              <a:buNone/>
            </a:pPr>
            <a:endParaRPr lang="es-US" sz="2000" dirty="0"/>
          </a:p>
          <a:p>
            <a:pPr marL="457200" indent="-457200">
              <a:buAutoNum type="arabicPeriod" startAt="2"/>
            </a:pPr>
            <a:r>
              <a:rPr lang="es-US" sz="2000" dirty="0" smtClean="0"/>
              <a:t>- </a:t>
            </a:r>
            <a:r>
              <a:rPr lang="es-US" sz="2000" dirty="0"/>
              <a:t>¿</a:t>
            </a:r>
            <a:r>
              <a:rPr lang="es-US" sz="2000" dirty="0" smtClean="0"/>
              <a:t>Te envío los libros por correo?</a:t>
            </a:r>
          </a:p>
          <a:p>
            <a:pPr marL="457200" indent="-457200">
              <a:buNone/>
            </a:pPr>
            <a:r>
              <a:rPr lang="es-US" sz="2000" dirty="0"/>
              <a:t> </a:t>
            </a:r>
            <a:r>
              <a:rPr lang="es-US" sz="2000" dirty="0" smtClean="0"/>
              <a:t>       - Sí, _______________ por favor.</a:t>
            </a:r>
          </a:p>
          <a:p>
            <a:pPr marL="457200" indent="-457200">
              <a:buNone/>
            </a:pPr>
            <a:endParaRPr lang="es-US" sz="2000" dirty="0"/>
          </a:p>
          <a:p>
            <a:pPr marL="457200" indent="-457200">
              <a:buAutoNum type="arabicPeriod" startAt="3"/>
            </a:pPr>
            <a:r>
              <a:rPr lang="es-US" sz="2000" dirty="0" smtClean="0"/>
              <a:t>- ¿María les envió el correo ayer?</a:t>
            </a:r>
          </a:p>
          <a:p>
            <a:pPr marL="457200" indent="-457200">
              <a:buNone/>
            </a:pPr>
            <a:r>
              <a:rPr lang="es-US" sz="2000" dirty="0"/>
              <a:t> </a:t>
            </a:r>
            <a:r>
              <a:rPr lang="es-US" sz="2000" dirty="0" smtClean="0"/>
              <a:t>       - __________________________________. </a:t>
            </a:r>
          </a:p>
          <a:p>
            <a:pPr marL="457200" indent="-457200">
              <a:buNone/>
            </a:pPr>
            <a:endParaRPr lang="es-US" sz="2000" dirty="0"/>
          </a:p>
          <a:p>
            <a:pPr marL="457200" indent="-457200">
              <a:buNone/>
            </a:pPr>
            <a:r>
              <a:rPr lang="es-US" sz="2000" dirty="0" smtClean="0"/>
              <a:t>4.   - ¿La universidad les ofreció una beca a los dos estudiantes?</a:t>
            </a:r>
          </a:p>
          <a:p>
            <a:pPr marL="457200" indent="-457200">
              <a:buNone/>
            </a:pPr>
            <a:r>
              <a:rPr lang="es-US" sz="2000" dirty="0"/>
              <a:t> </a:t>
            </a:r>
            <a:r>
              <a:rPr lang="es-US" sz="2000" dirty="0" smtClean="0"/>
              <a:t>    - No, no______________________________.</a:t>
            </a:r>
          </a:p>
          <a:p>
            <a:pPr marL="457200" indent="-457200">
              <a:buNone/>
            </a:pPr>
            <a:endParaRPr lang="es-US" sz="2000" dirty="0"/>
          </a:p>
          <a:p>
            <a:pPr marL="457200" indent="-457200">
              <a:buNone/>
            </a:pPr>
            <a:r>
              <a:rPr lang="es-US" sz="2000" dirty="0" smtClean="0"/>
              <a:t>5. – ¿Tú le prestaste el carro a  Diego?</a:t>
            </a:r>
          </a:p>
          <a:p>
            <a:pPr marL="457200" indent="-457200">
              <a:buNone/>
            </a:pPr>
            <a:r>
              <a:rPr lang="es-US" sz="2000" dirty="0"/>
              <a:t> </a:t>
            </a:r>
            <a:r>
              <a:rPr lang="es-US" sz="2000" dirty="0" smtClean="0"/>
              <a:t>   - Sí. __________________________________. </a:t>
            </a:r>
          </a:p>
          <a:p>
            <a:pPr marL="457200" indent="-457200">
              <a:buNone/>
            </a:pPr>
            <a:endParaRPr lang="es-US" sz="2000" dirty="0" smtClean="0"/>
          </a:p>
          <a:p>
            <a:pPr>
              <a:buNone/>
            </a:pPr>
            <a:endParaRPr lang="es-US" sz="2000" dirty="0" smtClean="0"/>
          </a:p>
          <a:p>
            <a:pPr>
              <a:buNone/>
            </a:pPr>
            <a:endParaRPr lang="es-US" sz="2000" b="1" dirty="0" smtClean="0"/>
          </a:p>
          <a:p>
            <a:pPr marL="0" indent="0">
              <a:buNone/>
            </a:pPr>
            <a:endParaRPr lang="en-US" sz="2000" dirty="0" smtClean="0"/>
          </a:p>
          <a:p>
            <a:pPr marL="0" indent="0">
              <a:buNone/>
            </a:pPr>
            <a:endParaRPr lang="en-US" sz="2000" dirty="0" smtClean="0"/>
          </a:p>
          <a:p>
            <a:pPr marL="0" indent="0">
              <a:buNone/>
            </a:pPr>
            <a:endParaRPr lang="en-US" sz="2000" dirty="0" smtClean="0"/>
          </a:p>
          <a:p>
            <a:pPr>
              <a:buNone/>
            </a:pPr>
            <a:endParaRPr lang="es-US" sz="2000" b="1" dirty="0" smtClean="0"/>
          </a:p>
          <a:p>
            <a:pPr marL="0" indent="0">
              <a:buNone/>
            </a:pPr>
            <a:endParaRPr lang="es-US" sz="2000" dirty="0"/>
          </a:p>
        </p:txBody>
      </p:sp>
      <p:sp>
        <p:nvSpPr>
          <p:cNvPr id="7" name="Text Placeholder 6"/>
          <p:cNvSpPr>
            <a:spLocks noGrp="1"/>
          </p:cNvSpPr>
          <p:nvPr>
            <p:ph type="body" sz="half" idx="2"/>
          </p:nvPr>
        </p:nvSpPr>
        <p:spPr>
          <a:xfrm>
            <a:off x="914400" y="990600"/>
            <a:ext cx="2514600" cy="5867400"/>
          </a:xfrm>
          <a:solidFill>
            <a:srgbClr val="FFCD2F"/>
          </a:solidFill>
          <a:ln>
            <a:solidFill>
              <a:schemeClr val="bg2">
                <a:lumMod val="25000"/>
              </a:schemeClr>
            </a:solidFill>
          </a:ln>
        </p:spPr>
        <p:txBody>
          <a:bodyPr>
            <a:normAutofit/>
          </a:bodyPr>
          <a:lstStyle/>
          <a:p>
            <a:r>
              <a:rPr lang="es-US" sz="2000" b="1" cap="all" dirty="0" smtClean="0"/>
              <a:t>Meta comunicativa</a:t>
            </a:r>
          </a:p>
          <a:p>
            <a:r>
              <a:rPr lang="es-US" sz="2000" i="1" dirty="0" smtClean="0"/>
              <a:t>- Evitar la redundancia</a:t>
            </a:r>
          </a:p>
          <a:p>
            <a:endParaRPr lang="es-US" sz="2000" i="1" dirty="0" smtClean="0"/>
          </a:p>
          <a:p>
            <a:endParaRPr lang="es-US" sz="2000" i="1" dirty="0" smtClean="0"/>
          </a:p>
          <a:p>
            <a:endParaRPr lang="es-US" sz="2000" i="1" dirty="0" smtClean="0"/>
          </a:p>
          <a:p>
            <a:endParaRPr lang="es-US" sz="2000" dirty="0" smtClean="0"/>
          </a:p>
          <a:p>
            <a:endParaRPr lang="es-US" sz="2000" i="1" dirty="0" smtClean="0"/>
          </a:p>
          <a:p>
            <a:endParaRPr lang="es-US" sz="2000" i="1" dirty="0" smtClean="0"/>
          </a:p>
          <a:p>
            <a:endParaRPr lang="es-US" sz="2000" dirty="0" smtClean="0"/>
          </a:p>
          <a:p>
            <a:endParaRPr lang="es-US" sz="2000" dirty="0"/>
          </a:p>
        </p:txBody>
      </p:sp>
      <p:sp>
        <p:nvSpPr>
          <p:cNvPr id="13" name="Rectangle 12"/>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 presetClass="entr" presetSubtype="16"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box(in)">
                                      <p:cBhvr>
                                        <p:cTn id="11" dur="500"/>
                                        <p:tgtEl>
                                          <p:spTgt spid="7">
                                            <p:txEl>
                                              <p:pRg st="0" end="0"/>
                                            </p:txEl>
                                          </p:spTgt>
                                        </p:tgtEl>
                                      </p:cBhvr>
                                    </p:animEffect>
                                  </p:childTnLst>
                                </p:cTn>
                              </p:par>
                              <p:par>
                                <p:cTn id="12" presetID="4" presetClass="entr" presetSubtype="16" fill="hold" nodeType="with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box(in)">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5" end="1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14400" y="6400800"/>
            <a:ext cx="4495800" cy="4572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Grp="1" noChangeAspect="1" noChangeArrowheads="1"/>
          </p:cNvPicPr>
          <p:nvPr>
            <p:ph sz="half" idx="1"/>
          </p:nvPr>
        </p:nvPicPr>
        <p:blipFill>
          <a:blip r:embed="rId3" cstate="print"/>
          <a:srcRect l="28309" t="25758" r="19118" b="6061"/>
          <a:stretch>
            <a:fillRect/>
          </a:stretch>
        </p:blipFill>
        <p:spPr bwMode="auto">
          <a:xfrm>
            <a:off x="914400" y="0"/>
            <a:ext cx="4495800" cy="6400800"/>
          </a:xfrm>
          <a:prstGeom prst="rect">
            <a:avLst/>
          </a:prstGeom>
          <a:noFill/>
          <a:ln w="9525">
            <a:noFill/>
            <a:miter lim="800000"/>
            <a:headEnd/>
            <a:tailEnd/>
          </a:ln>
        </p:spPr>
      </p:pic>
      <p:pic>
        <p:nvPicPr>
          <p:cNvPr id="3075" name="Picture 3"/>
          <p:cNvPicPr>
            <a:picLocks noGrp="1" noChangeAspect="1" noChangeArrowheads="1"/>
          </p:cNvPicPr>
          <p:nvPr>
            <p:ph sz="half" idx="2"/>
          </p:nvPr>
        </p:nvPicPr>
        <p:blipFill>
          <a:blip r:embed="rId4" cstate="print"/>
          <a:srcRect l="34694" t="10071" r="28954" b="32245"/>
          <a:stretch>
            <a:fillRect/>
          </a:stretch>
        </p:blipFill>
        <p:spPr bwMode="auto">
          <a:xfrm>
            <a:off x="5410200" y="0"/>
            <a:ext cx="3733800" cy="3075992"/>
          </a:xfrm>
          <a:prstGeom prst="rect">
            <a:avLst/>
          </a:prstGeom>
          <a:noFill/>
          <a:ln w="9525">
            <a:solidFill>
              <a:schemeClr val="accent1">
                <a:shade val="50000"/>
              </a:schemeClr>
            </a:solidFill>
            <a:miter lim="800000"/>
            <a:headEnd/>
            <a:tailEnd/>
          </a:ln>
        </p:spPr>
      </p:pic>
      <p:sp>
        <p:nvSpPr>
          <p:cNvPr id="9" name="TextBox 8"/>
          <p:cNvSpPr txBox="1"/>
          <p:nvPr/>
        </p:nvSpPr>
        <p:spPr>
          <a:xfrm>
            <a:off x="5410200" y="3124200"/>
            <a:ext cx="3733800" cy="6801862"/>
          </a:xfrm>
          <a:prstGeom prst="rect">
            <a:avLst/>
          </a:prstGeom>
          <a:noFill/>
        </p:spPr>
        <p:txBody>
          <a:bodyPr wrap="square" rtlCol="0">
            <a:spAutoFit/>
          </a:bodyPr>
          <a:lstStyle/>
          <a:p>
            <a:r>
              <a:rPr lang="en-US" b="1" dirty="0" smtClean="0"/>
              <a:t>Actividad 3</a:t>
            </a:r>
          </a:p>
          <a:p>
            <a:endParaRPr lang="en-US" b="1" dirty="0" smtClean="0"/>
          </a:p>
          <a:p>
            <a:r>
              <a:rPr lang="en-US" sz="1600" dirty="0" smtClean="0"/>
              <a:t>Trabajen en </a:t>
            </a:r>
            <a:r>
              <a:rPr lang="en-US" sz="1600" dirty="0" err="1" smtClean="0"/>
              <a:t>grupos</a:t>
            </a:r>
            <a:r>
              <a:rPr lang="en-US" sz="1600" dirty="0" smtClean="0"/>
              <a:t> </a:t>
            </a:r>
            <a:r>
              <a:rPr lang="en-US" sz="1600" dirty="0" err="1" smtClean="0"/>
              <a:t>pequeños</a:t>
            </a:r>
            <a:r>
              <a:rPr lang="en-US" sz="1600" dirty="0" smtClean="0"/>
              <a:t> y </a:t>
            </a:r>
            <a:r>
              <a:rPr lang="en-US" sz="1600" dirty="0" err="1" smtClean="0"/>
              <a:t>respondan</a:t>
            </a:r>
            <a:r>
              <a:rPr lang="en-US" sz="1600" dirty="0" smtClean="0"/>
              <a:t> </a:t>
            </a:r>
            <a:r>
              <a:rPr lang="en-US" sz="1600" dirty="0" err="1" smtClean="0"/>
              <a:t>las</a:t>
            </a:r>
            <a:r>
              <a:rPr lang="en-US" sz="1600" dirty="0" smtClean="0"/>
              <a:t> </a:t>
            </a:r>
            <a:r>
              <a:rPr lang="en-US" sz="1600" dirty="0" err="1" smtClean="0"/>
              <a:t>siguientes</a:t>
            </a:r>
            <a:r>
              <a:rPr lang="en-US" sz="1600" dirty="0" smtClean="0"/>
              <a:t> </a:t>
            </a:r>
            <a:r>
              <a:rPr lang="en-US" sz="1600" dirty="0" err="1" smtClean="0"/>
              <a:t>preguntas</a:t>
            </a:r>
            <a:r>
              <a:rPr lang="en-US" sz="1600" dirty="0" smtClean="0"/>
              <a:t>:</a:t>
            </a:r>
          </a:p>
          <a:p>
            <a:r>
              <a:rPr lang="en-US" sz="1600" dirty="0"/>
              <a:t> </a:t>
            </a:r>
            <a:r>
              <a:rPr lang="en-US" sz="1600" dirty="0" err="1" smtClean="0"/>
              <a:t>Imaginen</a:t>
            </a:r>
            <a:r>
              <a:rPr lang="en-US" sz="1600" dirty="0" smtClean="0"/>
              <a:t> </a:t>
            </a:r>
            <a:r>
              <a:rPr lang="en-US" sz="1600" dirty="0" err="1" smtClean="0"/>
              <a:t>que</a:t>
            </a:r>
            <a:r>
              <a:rPr lang="en-US" sz="1600" dirty="0" smtClean="0"/>
              <a:t> </a:t>
            </a:r>
            <a:r>
              <a:rPr lang="en-US" sz="1600" dirty="0" err="1" smtClean="0"/>
              <a:t>tienen</a:t>
            </a:r>
            <a:r>
              <a:rPr lang="en-US" sz="1600" dirty="0" smtClean="0"/>
              <a:t> la </a:t>
            </a:r>
            <a:r>
              <a:rPr lang="en-US" sz="1600" dirty="0" err="1" smtClean="0"/>
              <a:t>oportunidad</a:t>
            </a:r>
            <a:r>
              <a:rPr lang="en-US" sz="1600" dirty="0" smtClean="0"/>
              <a:t> de </a:t>
            </a:r>
            <a:r>
              <a:rPr lang="en-US" sz="1600" dirty="0" err="1" smtClean="0"/>
              <a:t>participar</a:t>
            </a:r>
            <a:r>
              <a:rPr lang="en-US" sz="1600" dirty="0" smtClean="0"/>
              <a:t> en un </a:t>
            </a:r>
            <a:r>
              <a:rPr lang="en-US" sz="1600" dirty="0" err="1" smtClean="0"/>
              <a:t>viaje</a:t>
            </a:r>
            <a:r>
              <a:rPr lang="en-US" sz="1600" dirty="0" smtClean="0"/>
              <a:t> </a:t>
            </a:r>
            <a:r>
              <a:rPr lang="en-US" sz="1600" dirty="0" err="1" smtClean="0"/>
              <a:t>que</a:t>
            </a:r>
            <a:r>
              <a:rPr lang="en-US" sz="1600" dirty="0" smtClean="0"/>
              <a:t> </a:t>
            </a:r>
            <a:r>
              <a:rPr lang="en-US" sz="1600" dirty="0" err="1" smtClean="0"/>
              <a:t>combina</a:t>
            </a:r>
            <a:r>
              <a:rPr lang="en-US" sz="1600" dirty="0" smtClean="0"/>
              <a:t> el </a:t>
            </a:r>
            <a:r>
              <a:rPr lang="en-US" sz="1600" dirty="0" err="1" smtClean="0"/>
              <a:t>turismo</a:t>
            </a:r>
            <a:r>
              <a:rPr lang="en-US" sz="1600" dirty="0" smtClean="0"/>
              <a:t> y el </a:t>
            </a:r>
            <a:r>
              <a:rPr lang="en-US" sz="1600" dirty="0" err="1" smtClean="0"/>
              <a:t>servicio</a:t>
            </a:r>
            <a:r>
              <a:rPr lang="en-US" sz="1600" dirty="0" smtClean="0"/>
              <a:t> a la </a:t>
            </a:r>
            <a:r>
              <a:rPr lang="en-US" sz="1600" dirty="0" err="1" smtClean="0"/>
              <a:t>comunidad</a:t>
            </a:r>
            <a:r>
              <a:rPr lang="en-US" sz="1600" dirty="0" smtClean="0"/>
              <a:t>. </a:t>
            </a:r>
          </a:p>
          <a:p>
            <a:r>
              <a:rPr lang="en-US" sz="1600" dirty="0" smtClean="0">
                <a:latin typeface="Calibri"/>
              </a:rPr>
              <a:t>¿</a:t>
            </a:r>
            <a:r>
              <a:rPr lang="en-US" sz="1600" dirty="0" err="1" smtClean="0"/>
              <a:t>Qué</a:t>
            </a:r>
            <a:r>
              <a:rPr lang="en-US" sz="1600" dirty="0" smtClean="0"/>
              <a:t> </a:t>
            </a:r>
            <a:r>
              <a:rPr lang="en-US" sz="1600" dirty="0" err="1" smtClean="0"/>
              <a:t>país</a:t>
            </a:r>
            <a:r>
              <a:rPr lang="en-US" sz="1600" dirty="0" smtClean="0"/>
              <a:t>/</a:t>
            </a:r>
            <a:r>
              <a:rPr lang="en-US" sz="1600" dirty="0" err="1" smtClean="0"/>
              <a:t>lugar</a:t>
            </a:r>
            <a:r>
              <a:rPr lang="en-US" sz="1600" dirty="0" smtClean="0"/>
              <a:t> </a:t>
            </a:r>
            <a:r>
              <a:rPr lang="en-US" sz="1600" dirty="0" err="1" smtClean="0"/>
              <a:t>quieren</a:t>
            </a:r>
            <a:r>
              <a:rPr lang="en-US" sz="1600" dirty="0" smtClean="0"/>
              <a:t> </a:t>
            </a:r>
            <a:r>
              <a:rPr lang="en-US" sz="1600" dirty="0" err="1" smtClean="0"/>
              <a:t>visitar</a:t>
            </a:r>
            <a:r>
              <a:rPr lang="en-US" sz="1600" dirty="0" smtClean="0"/>
              <a:t>? </a:t>
            </a:r>
          </a:p>
          <a:p>
            <a:r>
              <a:rPr lang="en-US" sz="1600" dirty="0" smtClean="0">
                <a:latin typeface="Calibri"/>
              </a:rPr>
              <a:t>¿</a:t>
            </a:r>
            <a:r>
              <a:rPr lang="en-US" sz="1600" dirty="0" smtClean="0"/>
              <a:t>En </a:t>
            </a:r>
            <a:r>
              <a:rPr lang="en-US" sz="1600" dirty="0" err="1" smtClean="0"/>
              <a:t>qué</a:t>
            </a:r>
            <a:r>
              <a:rPr lang="en-US" sz="1600" dirty="0" smtClean="0"/>
              <a:t> </a:t>
            </a:r>
            <a:r>
              <a:rPr lang="en-US" sz="1600" dirty="0" err="1" smtClean="0"/>
              <a:t>tipo</a:t>
            </a:r>
            <a:r>
              <a:rPr lang="en-US" sz="1600" dirty="0" smtClean="0"/>
              <a:t> de </a:t>
            </a:r>
            <a:r>
              <a:rPr lang="en-US" sz="1600" dirty="0" err="1" smtClean="0"/>
              <a:t>actividades</a:t>
            </a:r>
            <a:r>
              <a:rPr lang="en-US" sz="1600" dirty="0" smtClean="0"/>
              <a:t> de </a:t>
            </a:r>
            <a:r>
              <a:rPr lang="en-US" sz="1600" dirty="0" err="1" smtClean="0"/>
              <a:t>servicio</a:t>
            </a:r>
            <a:r>
              <a:rPr lang="en-US" sz="1600" dirty="0" smtClean="0"/>
              <a:t> a la </a:t>
            </a:r>
            <a:r>
              <a:rPr lang="en-US" sz="1600" dirty="0" err="1" smtClean="0"/>
              <a:t>comunidad</a:t>
            </a:r>
            <a:r>
              <a:rPr lang="en-US" sz="1600" dirty="0" smtClean="0"/>
              <a:t> van a </a:t>
            </a:r>
            <a:r>
              <a:rPr lang="en-US" sz="1600" dirty="0" err="1" smtClean="0"/>
              <a:t>participar</a:t>
            </a:r>
            <a:r>
              <a:rPr lang="en-US" sz="1600" dirty="0" smtClean="0"/>
              <a:t>? </a:t>
            </a:r>
          </a:p>
          <a:p>
            <a:r>
              <a:rPr lang="en-US" sz="1600" dirty="0" smtClean="0"/>
              <a:t>¿</a:t>
            </a:r>
            <a:r>
              <a:rPr lang="en-US" sz="1600" dirty="0" err="1" smtClean="0"/>
              <a:t>Qué</a:t>
            </a:r>
            <a:r>
              <a:rPr lang="en-US" sz="1600" dirty="0" smtClean="0"/>
              <a:t> </a:t>
            </a:r>
            <a:r>
              <a:rPr lang="en-US" sz="1600" dirty="0" err="1" smtClean="0"/>
              <a:t>lugares</a:t>
            </a:r>
            <a:r>
              <a:rPr lang="en-US" sz="1600" dirty="0" smtClean="0"/>
              <a:t>  (</a:t>
            </a:r>
            <a:r>
              <a:rPr lang="en-US" sz="1600" dirty="0" err="1" smtClean="0"/>
              <a:t>turísticos</a:t>
            </a:r>
            <a:r>
              <a:rPr lang="en-US" sz="1600" dirty="0" smtClean="0"/>
              <a:t>) </a:t>
            </a:r>
            <a:r>
              <a:rPr lang="en-US" sz="1600" dirty="0" err="1" smtClean="0"/>
              <a:t>quieren</a:t>
            </a:r>
            <a:r>
              <a:rPr lang="en-US" sz="1600" dirty="0" smtClean="0"/>
              <a:t> </a:t>
            </a:r>
            <a:r>
              <a:rPr lang="en-US" sz="1600" dirty="0" err="1" smtClean="0"/>
              <a:t>visitar</a:t>
            </a:r>
            <a:endParaRPr lang="en-US" sz="1600" dirty="0" smtClean="0"/>
          </a:p>
          <a:p>
            <a:r>
              <a:rPr lang="en-US" sz="1600" dirty="0" smtClean="0">
                <a:latin typeface="Calibri"/>
              </a:rPr>
              <a:t>¿</a:t>
            </a:r>
            <a:r>
              <a:rPr lang="en-US" sz="1600" dirty="0" err="1" smtClean="0"/>
              <a:t>Por</a:t>
            </a:r>
            <a:r>
              <a:rPr lang="en-US" sz="1600" dirty="0" smtClean="0"/>
              <a:t> </a:t>
            </a:r>
            <a:r>
              <a:rPr lang="en-US" sz="1600" dirty="0" err="1" smtClean="0"/>
              <a:t>cuánto</a:t>
            </a:r>
            <a:r>
              <a:rPr lang="en-US" sz="1600" dirty="0" smtClean="0"/>
              <a:t> </a:t>
            </a:r>
            <a:r>
              <a:rPr lang="en-US" sz="1600" dirty="0" err="1" smtClean="0"/>
              <a:t>tiempo</a:t>
            </a:r>
            <a:r>
              <a:rPr lang="en-US" sz="1600" dirty="0" smtClean="0"/>
              <a:t> se van a </a:t>
            </a:r>
            <a:r>
              <a:rPr lang="en-US" sz="1600" dirty="0" err="1" smtClean="0"/>
              <a:t>quedar</a:t>
            </a:r>
            <a:r>
              <a:rPr lang="en-US" sz="1600" dirty="0" smtClean="0"/>
              <a:t> en </a:t>
            </a:r>
            <a:r>
              <a:rPr lang="en-US" sz="1600" dirty="0" err="1" smtClean="0"/>
              <a:t>ese</a:t>
            </a:r>
            <a:r>
              <a:rPr lang="en-US" sz="1600" dirty="0" smtClean="0"/>
              <a:t> </a:t>
            </a:r>
            <a:r>
              <a:rPr lang="en-US" sz="1600" dirty="0" err="1" smtClean="0"/>
              <a:t>lugar</a:t>
            </a:r>
            <a:r>
              <a:rPr lang="en-US" sz="1600" dirty="0" smtClean="0"/>
              <a:t>?</a:t>
            </a:r>
          </a:p>
          <a:p>
            <a:r>
              <a:rPr lang="en-US" sz="1600" dirty="0" smtClean="0"/>
              <a:t>¿Van a </a:t>
            </a:r>
            <a:r>
              <a:rPr lang="en-US" sz="1600" dirty="0" err="1" smtClean="0"/>
              <a:t>hacer</a:t>
            </a:r>
            <a:r>
              <a:rPr lang="en-US" sz="1600" dirty="0" smtClean="0"/>
              <a:t> </a:t>
            </a:r>
            <a:r>
              <a:rPr lang="en-US" sz="1600" dirty="0" err="1" smtClean="0"/>
              <a:t>algunas</a:t>
            </a:r>
            <a:r>
              <a:rPr lang="en-US" sz="1600" dirty="0" smtClean="0"/>
              <a:t> </a:t>
            </a:r>
            <a:r>
              <a:rPr lang="en-US" sz="1600" dirty="0" err="1" smtClean="0"/>
              <a:t>actividades</a:t>
            </a:r>
            <a:r>
              <a:rPr lang="en-US" sz="1600" dirty="0" smtClean="0"/>
              <a:t> </a:t>
            </a:r>
            <a:r>
              <a:rPr lang="en-US" sz="1600" dirty="0" err="1" smtClean="0"/>
              <a:t>para</a:t>
            </a:r>
            <a:r>
              <a:rPr lang="en-US" sz="1600" dirty="0" smtClean="0"/>
              <a:t> </a:t>
            </a:r>
            <a:r>
              <a:rPr lang="en-US" sz="1600" dirty="0" err="1" smtClean="0"/>
              <a:t>reunir</a:t>
            </a:r>
            <a:r>
              <a:rPr lang="en-US" sz="1600" dirty="0" smtClean="0"/>
              <a:t> </a:t>
            </a:r>
            <a:r>
              <a:rPr lang="en-US" sz="1600" dirty="0" err="1" smtClean="0"/>
              <a:t>dinero</a:t>
            </a:r>
            <a:r>
              <a:rPr lang="en-US" sz="1600" dirty="0" smtClean="0"/>
              <a:t>?</a:t>
            </a:r>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33848" y="0"/>
            <a:ext cx="3733800" cy="1295400"/>
          </a:xfrm>
        </p:spPr>
        <p:txBody>
          <a:bodyPr>
            <a:normAutofit/>
          </a:bodyPr>
          <a:lstStyle/>
          <a:p>
            <a:pPr>
              <a:buNone/>
            </a:pPr>
            <a:r>
              <a:rPr lang="en-US" sz="1800" b="1" dirty="0" smtClean="0"/>
              <a:t>Actividad 4</a:t>
            </a:r>
          </a:p>
          <a:p>
            <a:pPr marL="0" indent="0">
              <a:buNone/>
            </a:pPr>
            <a:r>
              <a:rPr lang="en-US" sz="1800" dirty="0" smtClean="0"/>
              <a:t>a)Lee el blog de Manuela y </a:t>
            </a:r>
            <a:r>
              <a:rPr lang="en-US" sz="1800" dirty="0" err="1" smtClean="0"/>
              <a:t>haz</a:t>
            </a:r>
            <a:r>
              <a:rPr lang="en-US" sz="1800" dirty="0" smtClean="0"/>
              <a:t> </a:t>
            </a:r>
            <a:r>
              <a:rPr lang="en-US" sz="1800" dirty="0" err="1" smtClean="0"/>
              <a:t>una</a:t>
            </a:r>
            <a:r>
              <a:rPr lang="en-US" sz="1800" dirty="0" smtClean="0"/>
              <a:t> </a:t>
            </a:r>
            <a:r>
              <a:rPr lang="en-US" sz="1800" dirty="0" err="1" smtClean="0"/>
              <a:t>lista</a:t>
            </a:r>
            <a:r>
              <a:rPr lang="en-US" sz="1800" dirty="0" smtClean="0"/>
              <a:t> de </a:t>
            </a:r>
            <a:r>
              <a:rPr lang="en-US" sz="1800" dirty="0" err="1" smtClean="0"/>
              <a:t>las</a:t>
            </a:r>
            <a:r>
              <a:rPr lang="en-US" sz="1800" dirty="0" smtClean="0"/>
              <a:t> </a:t>
            </a:r>
            <a:r>
              <a:rPr lang="en-US" sz="1800" dirty="0" err="1" smtClean="0"/>
              <a:t>cosas</a:t>
            </a:r>
            <a:r>
              <a:rPr lang="en-US" sz="1800" dirty="0" smtClean="0"/>
              <a:t> </a:t>
            </a:r>
            <a:r>
              <a:rPr lang="en-US" sz="1800" dirty="0" err="1" smtClean="0"/>
              <a:t>que</a:t>
            </a:r>
            <a:r>
              <a:rPr lang="en-US" sz="1800" dirty="0" smtClean="0"/>
              <a:t> </a:t>
            </a:r>
            <a:r>
              <a:rPr lang="en-US" sz="1800" dirty="0" err="1" smtClean="0"/>
              <a:t>ella</a:t>
            </a:r>
            <a:r>
              <a:rPr lang="en-US" sz="1800" dirty="0" smtClean="0"/>
              <a:t> </a:t>
            </a:r>
            <a:r>
              <a:rPr lang="en-US" sz="1800" dirty="0" err="1" smtClean="0"/>
              <a:t>recomienda</a:t>
            </a:r>
            <a:r>
              <a:rPr lang="en-US" sz="1800" dirty="0" smtClean="0"/>
              <a:t> </a:t>
            </a:r>
            <a:r>
              <a:rPr lang="en-US" sz="1800" dirty="0" err="1" smtClean="0"/>
              <a:t>llevar</a:t>
            </a:r>
            <a:r>
              <a:rPr lang="en-US" sz="1800" dirty="0" smtClean="0"/>
              <a:t> </a:t>
            </a:r>
            <a:r>
              <a:rPr lang="en-US" sz="1800" dirty="0" err="1" smtClean="0"/>
              <a:t>para</a:t>
            </a:r>
            <a:r>
              <a:rPr lang="en-US" sz="1800" dirty="0" smtClean="0"/>
              <a:t> el </a:t>
            </a:r>
            <a:r>
              <a:rPr lang="en-US" sz="1800" dirty="0" err="1" smtClean="0"/>
              <a:t>viaje</a:t>
            </a:r>
            <a:r>
              <a:rPr lang="en-US" sz="1800" dirty="0" smtClean="0"/>
              <a:t>. </a:t>
            </a:r>
            <a:endParaRPr lang="en-US" sz="18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Grp="1" noChangeAspect="1" noChangeArrowheads="1"/>
          </p:cNvPicPr>
          <p:nvPr>
            <p:ph sz="half" idx="1"/>
          </p:nvPr>
        </p:nvPicPr>
        <p:blipFill>
          <a:blip r:embed="rId3" cstate="print"/>
          <a:srcRect l="19089" t="11268" r="26031" b="16901"/>
          <a:stretch>
            <a:fillRect/>
          </a:stretch>
        </p:blipFill>
        <p:spPr bwMode="auto">
          <a:xfrm>
            <a:off x="762000" y="304800"/>
            <a:ext cx="4648200" cy="6324600"/>
          </a:xfrm>
          <a:prstGeom prst="rect">
            <a:avLst/>
          </a:prstGeom>
          <a:noFill/>
          <a:ln w="9525">
            <a:noFill/>
            <a:miter lim="800000"/>
            <a:headEnd/>
            <a:tailEnd/>
          </a:ln>
        </p:spPr>
      </p:pic>
      <p:graphicFrame>
        <p:nvGraphicFramePr>
          <p:cNvPr id="9" name="Table 8"/>
          <p:cNvGraphicFramePr>
            <a:graphicFrameLocks noGrp="1"/>
          </p:cNvGraphicFramePr>
          <p:nvPr>
            <p:extLst>
              <p:ext uri="{D42A27DB-BD31-4B8C-83A1-F6EECF244321}">
                <p14:modId xmlns:p14="http://schemas.microsoft.com/office/powerpoint/2010/main" val="2445236805"/>
              </p:ext>
            </p:extLst>
          </p:nvPr>
        </p:nvGraphicFramePr>
        <p:xfrm>
          <a:off x="5638800" y="1447800"/>
          <a:ext cx="3124200" cy="3200400"/>
        </p:xfrm>
        <a:graphic>
          <a:graphicData uri="http://schemas.openxmlformats.org/drawingml/2006/table">
            <a:tbl>
              <a:tblPr firstRow="1" bandRow="1">
                <a:tableStyleId>{5C22544A-7EE6-4342-B048-85BDC9FD1C3A}</a:tableStyleId>
              </a:tblPr>
              <a:tblGrid>
                <a:gridCol w="3124200"/>
              </a:tblGrid>
              <a:tr h="278765">
                <a:tc>
                  <a:txBody>
                    <a:bodyPr/>
                    <a:lstStyle/>
                    <a:p>
                      <a:r>
                        <a:rPr lang="en-US" dirty="0" smtClean="0"/>
                        <a:t>Camino del Inca - </a:t>
                      </a:r>
                      <a:r>
                        <a:rPr lang="en-US" dirty="0" err="1" smtClean="0"/>
                        <a:t>Lista</a:t>
                      </a:r>
                      <a:r>
                        <a:rPr lang="en-US" dirty="0" smtClean="0"/>
                        <a:t> de </a:t>
                      </a:r>
                      <a:r>
                        <a:rPr lang="en-US" dirty="0" err="1" smtClean="0"/>
                        <a:t>cosas</a:t>
                      </a:r>
                      <a:r>
                        <a:rPr lang="en-US" dirty="0" smtClean="0"/>
                        <a:t> </a:t>
                      </a:r>
                      <a:r>
                        <a:rPr lang="en-US" dirty="0" err="1" smtClean="0"/>
                        <a:t>para</a:t>
                      </a:r>
                      <a:r>
                        <a:rPr lang="en-US" dirty="0" smtClean="0"/>
                        <a:t> </a:t>
                      </a:r>
                      <a:r>
                        <a:rPr lang="en-US" dirty="0" err="1" smtClean="0"/>
                        <a:t>llevar</a:t>
                      </a:r>
                      <a:endParaRPr lang="en-US" dirty="0"/>
                    </a:p>
                  </a:txBody>
                  <a:tcPr/>
                </a:tc>
              </a:tr>
              <a:tr h="198120">
                <a:tc>
                  <a:txBody>
                    <a:bodyPr/>
                    <a:lstStyle/>
                    <a:p>
                      <a:endParaRPr lang="en-US"/>
                    </a:p>
                  </a:txBody>
                  <a:tcPr/>
                </a:tc>
              </a:tr>
              <a:tr h="278765">
                <a:tc>
                  <a:txBody>
                    <a:bodyPr/>
                    <a:lstStyle/>
                    <a:p>
                      <a:endParaRPr lang="en-US" dirty="0"/>
                    </a:p>
                  </a:txBody>
                  <a:tcPr/>
                </a:tc>
              </a:tr>
              <a:tr h="278765">
                <a:tc>
                  <a:txBody>
                    <a:bodyPr/>
                    <a:lstStyle/>
                    <a:p>
                      <a:endParaRPr lang="en-US" dirty="0"/>
                    </a:p>
                  </a:txBody>
                  <a:tcPr/>
                </a:tc>
              </a:tr>
              <a:tr h="278765">
                <a:tc>
                  <a:txBody>
                    <a:bodyPr/>
                    <a:lstStyle/>
                    <a:p>
                      <a:endParaRPr lang="en-US" dirty="0"/>
                    </a:p>
                  </a:txBody>
                  <a:tcPr/>
                </a:tc>
              </a:tr>
              <a:tr h="278765">
                <a:tc>
                  <a:txBody>
                    <a:bodyPr/>
                    <a:lstStyle/>
                    <a:p>
                      <a:endParaRPr lang="en-US"/>
                    </a:p>
                  </a:txBody>
                  <a:tcPr/>
                </a:tc>
              </a:tr>
              <a:tr h="278765">
                <a:tc>
                  <a:txBody>
                    <a:bodyPr/>
                    <a:lstStyle/>
                    <a:p>
                      <a:endParaRPr lang="en-US"/>
                    </a:p>
                  </a:txBody>
                  <a:tcPr/>
                </a:tc>
              </a:tr>
              <a:tr h="278765">
                <a:tc>
                  <a:txBody>
                    <a:bodyPr/>
                    <a:lstStyle/>
                    <a:p>
                      <a:endParaRPr lang="en-US" dirty="0"/>
                    </a:p>
                  </a:txBody>
                  <a:tcPr/>
                </a:tc>
              </a:tr>
            </a:tbl>
          </a:graphicData>
        </a:graphic>
      </p:graphicFrame>
      <p:sp>
        <p:nvSpPr>
          <p:cNvPr id="7" name="Content Placeholder 3"/>
          <p:cNvSpPr txBox="1">
            <a:spLocks/>
          </p:cNvSpPr>
          <p:nvPr/>
        </p:nvSpPr>
        <p:spPr>
          <a:xfrm>
            <a:off x="5433848" y="4724400"/>
            <a:ext cx="3733800" cy="2057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1800" dirty="0" smtClean="0"/>
              <a:t>b) </a:t>
            </a:r>
            <a:r>
              <a:rPr lang="en-US" sz="1800" dirty="0" err="1" smtClean="0"/>
              <a:t>Ahora</a:t>
            </a:r>
            <a:r>
              <a:rPr lang="en-US" sz="1800" dirty="0" smtClean="0"/>
              <a:t> </a:t>
            </a:r>
            <a:r>
              <a:rPr lang="en-US" sz="1800" dirty="0" err="1" smtClean="0"/>
              <a:t>haz</a:t>
            </a:r>
            <a:r>
              <a:rPr lang="en-US" sz="1800" dirty="0" smtClean="0"/>
              <a:t> </a:t>
            </a:r>
            <a:r>
              <a:rPr lang="en-US" sz="1800" dirty="0" err="1" smtClean="0"/>
              <a:t>una</a:t>
            </a:r>
            <a:r>
              <a:rPr lang="en-US" sz="1800" dirty="0" smtClean="0"/>
              <a:t> </a:t>
            </a:r>
            <a:r>
              <a:rPr lang="en-US" sz="1800" dirty="0" err="1" smtClean="0"/>
              <a:t>lista</a:t>
            </a:r>
            <a:r>
              <a:rPr lang="en-US" sz="1800" dirty="0" smtClean="0"/>
              <a:t> de 5 </a:t>
            </a:r>
            <a:r>
              <a:rPr lang="en-US" sz="1800" dirty="0" err="1" smtClean="0"/>
              <a:t>cosas</a:t>
            </a:r>
            <a:r>
              <a:rPr lang="en-US" sz="1800" dirty="0" smtClean="0"/>
              <a:t> </a:t>
            </a:r>
            <a:r>
              <a:rPr lang="en-US" sz="1800" dirty="0" err="1" smtClean="0"/>
              <a:t>que</a:t>
            </a:r>
            <a:r>
              <a:rPr lang="en-US" sz="1800" dirty="0" smtClean="0"/>
              <a:t> </a:t>
            </a:r>
            <a:r>
              <a:rPr lang="en-US" sz="1800" dirty="0" err="1" smtClean="0"/>
              <a:t>tú</a:t>
            </a:r>
            <a:r>
              <a:rPr lang="en-US" sz="1800" dirty="0" smtClean="0"/>
              <a:t> </a:t>
            </a:r>
            <a:r>
              <a:rPr lang="en-US" sz="1800" dirty="0" err="1" smtClean="0"/>
              <a:t>siempre</a:t>
            </a:r>
            <a:r>
              <a:rPr lang="en-US" sz="1800" dirty="0" smtClean="0"/>
              <a:t> </a:t>
            </a:r>
            <a:r>
              <a:rPr lang="en-US" sz="1800" dirty="0" err="1" smtClean="0"/>
              <a:t>llevas</a:t>
            </a:r>
            <a:r>
              <a:rPr lang="en-US" sz="1800" dirty="0" smtClean="0"/>
              <a:t> </a:t>
            </a:r>
            <a:r>
              <a:rPr lang="en-US" sz="1800" dirty="0" err="1" smtClean="0"/>
              <a:t>cuando</a:t>
            </a:r>
            <a:r>
              <a:rPr lang="en-US" sz="1800" dirty="0" smtClean="0"/>
              <a:t> vas de </a:t>
            </a:r>
            <a:r>
              <a:rPr lang="en-US" sz="1800" dirty="0" err="1" smtClean="0"/>
              <a:t>viaje</a:t>
            </a:r>
            <a:r>
              <a:rPr lang="en-US" sz="1800" dirty="0" smtClean="0"/>
              <a:t> </a:t>
            </a:r>
            <a:r>
              <a:rPr lang="en-US" sz="1800" dirty="0" err="1" smtClean="0"/>
              <a:t>por</a:t>
            </a:r>
            <a:r>
              <a:rPr lang="en-US" sz="1800" dirty="0" smtClean="0"/>
              <a:t> </a:t>
            </a:r>
            <a:r>
              <a:rPr lang="en-US" sz="1800" dirty="0" err="1" smtClean="0"/>
              <a:t>más</a:t>
            </a:r>
            <a:r>
              <a:rPr lang="en-US" sz="1800" dirty="0" smtClean="0"/>
              <a:t> de </a:t>
            </a:r>
            <a:r>
              <a:rPr lang="en-US" sz="1800" dirty="0" err="1" smtClean="0"/>
              <a:t>una</a:t>
            </a:r>
            <a:r>
              <a:rPr lang="en-US" sz="1800" dirty="0" smtClean="0"/>
              <a:t> </a:t>
            </a:r>
            <a:r>
              <a:rPr lang="en-US" sz="1800" dirty="0" err="1" smtClean="0"/>
              <a:t>semana</a:t>
            </a:r>
            <a:r>
              <a:rPr lang="en-US" sz="1800" dirty="0" smtClean="0"/>
              <a:t>.</a:t>
            </a:r>
          </a:p>
          <a:p>
            <a:pPr marL="457200" indent="-457200">
              <a:buFont typeface="Arial" pitchFamily="34" charset="0"/>
              <a:buAutoNum type="arabicPeriod"/>
            </a:pPr>
            <a:r>
              <a:rPr lang="en-US" sz="1800" dirty="0" smtClean="0"/>
              <a:t>_________ 2. _________</a:t>
            </a:r>
          </a:p>
          <a:p>
            <a:pPr marL="457200" indent="-457200">
              <a:buFont typeface="Arial" pitchFamily="34" charset="0"/>
              <a:buNone/>
            </a:pPr>
            <a:r>
              <a:rPr lang="en-US" sz="1800" dirty="0" smtClean="0"/>
              <a:t>3. ___________ 4. _________</a:t>
            </a:r>
          </a:p>
          <a:p>
            <a:pPr marL="457200" indent="-457200">
              <a:buFont typeface="Arial" pitchFamily="34" charset="0"/>
              <a:buNone/>
            </a:pPr>
            <a:r>
              <a:rPr lang="en-US" sz="1800" dirty="0" smtClean="0"/>
              <a:t>5. ______________________</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marL="0" indent="0">
              <a:buNone/>
            </a:pPr>
            <a:r>
              <a:rPr lang="en-US" sz="1800" b="1" dirty="0" smtClean="0"/>
              <a:t>Actividad 5</a:t>
            </a:r>
          </a:p>
          <a:p>
            <a:pPr marL="0" indent="0">
              <a:buNone/>
            </a:pPr>
            <a:r>
              <a:rPr lang="en-US" sz="1800" dirty="0" smtClean="0"/>
              <a:t>Completa la </a:t>
            </a:r>
            <a:r>
              <a:rPr lang="en-US" sz="1800" dirty="0" err="1" smtClean="0"/>
              <a:t>siguiente</a:t>
            </a:r>
            <a:r>
              <a:rPr lang="en-US" sz="1800" dirty="0" smtClean="0"/>
              <a:t> </a:t>
            </a:r>
            <a:r>
              <a:rPr lang="en-US" sz="1800" dirty="0" err="1" smtClean="0"/>
              <a:t>encuesta</a:t>
            </a:r>
            <a:r>
              <a:rPr lang="en-US" sz="1800" dirty="0" smtClean="0"/>
              <a:t> (survey). </a:t>
            </a:r>
            <a:r>
              <a:rPr lang="en-US" sz="1800" dirty="0" err="1" smtClean="0"/>
              <a:t>Entrevista</a:t>
            </a:r>
            <a:r>
              <a:rPr lang="en-US" sz="1800" dirty="0" smtClean="0"/>
              <a:t> a 4 </a:t>
            </a:r>
            <a:r>
              <a:rPr lang="en-US" sz="1800" dirty="0" err="1" smtClean="0"/>
              <a:t>compañeros</a:t>
            </a:r>
            <a:r>
              <a:rPr lang="en-US" sz="1800" dirty="0" smtClean="0"/>
              <a:t> de </a:t>
            </a:r>
            <a:r>
              <a:rPr lang="en-US" sz="1800" dirty="0" err="1" smtClean="0"/>
              <a:t>clase</a:t>
            </a:r>
            <a:r>
              <a:rPr lang="en-US" sz="2000" dirty="0" smtClean="0"/>
              <a:t>. </a:t>
            </a:r>
          </a:p>
          <a:p>
            <a:pPr>
              <a:buNone/>
            </a:pPr>
            <a:endParaRPr lang="en-US" sz="2000" dirty="0"/>
          </a:p>
        </p:txBody>
      </p:sp>
      <p:sp>
        <p:nvSpPr>
          <p:cNvPr id="5" name="Rectangle 4"/>
          <p:cNvSpPr/>
          <p:nvPr/>
        </p:nvSpPr>
        <p:spPr>
          <a:xfrm>
            <a:off x="0" y="0"/>
            <a:ext cx="6096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629400"/>
            <a:ext cx="4495800" cy="228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Grp="1" noChangeAspect="1" noChangeArrowheads="1"/>
          </p:cNvPicPr>
          <p:nvPr>
            <p:ph sz="half" idx="1"/>
          </p:nvPr>
        </p:nvPicPr>
        <p:blipFill>
          <a:blip r:embed="rId3" cstate="print"/>
          <a:srcRect l="19672" t="16468" r="24590" b="10637"/>
          <a:stretch>
            <a:fillRect/>
          </a:stretch>
        </p:blipFill>
        <p:spPr bwMode="auto">
          <a:xfrm>
            <a:off x="609600" y="0"/>
            <a:ext cx="4648200" cy="3200400"/>
          </a:xfrm>
          <a:prstGeom prst="rect">
            <a:avLst/>
          </a:prstGeom>
          <a:noFill/>
          <a:ln w="9525">
            <a:solidFill>
              <a:schemeClr val="accent1">
                <a:shade val="50000"/>
              </a:schemeClr>
            </a:solidFill>
            <a:miter lim="800000"/>
            <a:headEnd/>
            <a:tailEnd/>
          </a:ln>
        </p:spPr>
      </p:pic>
      <p:pic>
        <p:nvPicPr>
          <p:cNvPr id="5123" name="Picture 3"/>
          <p:cNvPicPr>
            <a:picLocks noChangeAspect="1" noChangeArrowheads="1"/>
          </p:cNvPicPr>
          <p:nvPr/>
        </p:nvPicPr>
        <p:blipFill>
          <a:blip r:embed="rId4" cstate="print"/>
          <a:srcRect l="27745" t="27083" r="18375" b="17708"/>
          <a:stretch>
            <a:fillRect/>
          </a:stretch>
        </p:blipFill>
        <p:spPr bwMode="auto">
          <a:xfrm>
            <a:off x="685800" y="3124200"/>
            <a:ext cx="4572000" cy="3505200"/>
          </a:xfrm>
          <a:prstGeom prst="rect">
            <a:avLst/>
          </a:prstGeom>
          <a:noFill/>
          <a:ln w="9525">
            <a:noFill/>
            <a:miter lim="800000"/>
            <a:headEnd/>
            <a:tailEnd/>
          </a:ln>
        </p:spPr>
      </p:pic>
      <p:graphicFrame>
        <p:nvGraphicFramePr>
          <p:cNvPr id="9" name="Table 8"/>
          <p:cNvGraphicFramePr>
            <a:graphicFrameLocks noGrp="1"/>
          </p:cNvGraphicFramePr>
          <p:nvPr/>
        </p:nvGraphicFramePr>
        <p:xfrm>
          <a:off x="5410201" y="1295400"/>
          <a:ext cx="3733799" cy="5587017"/>
        </p:xfrm>
        <a:graphic>
          <a:graphicData uri="http://schemas.openxmlformats.org/drawingml/2006/table">
            <a:tbl>
              <a:tblPr firstRow="1" bandRow="1">
                <a:tableStyleId>{5C22544A-7EE6-4342-B048-85BDC9FD1C3A}</a:tableStyleId>
              </a:tblPr>
              <a:tblGrid>
                <a:gridCol w="1142999"/>
                <a:gridCol w="762000"/>
                <a:gridCol w="838200"/>
                <a:gridCol w="990600"/>
              </a:tblGrid>
              <a:tr h="1060986">
                <a:tc>
                  <a:txBody>
                    <a:bodyPr/>
                    <a:lstStyle/>
                    <a:p>
                      <a:r>
                        <a:rPr lang="en-US" sz="1600" smtClean="0"/>
                        <a:t>Actividad</a:t>
                      </a:r>
                      <a:endParaRPr lang="en-US" sz="1600" dirty="0"/>
                    </a:p>
                  </a:txBody>
                  <a:tcPr/>
                </a:tc>
                <a:tc>
                  <a:txBody>
                    <a:bodyPr/>
                    <a:lstStyle/>
                    <a:p>
                      <a:r>
                        <a:rPr lang="en-US" sz="1400" dirty="0" smtClean="0"/>
                        <a:t>Lo he </a:t>
                      </a:r>
                    </a:p>
                    <a:p>
                      <a:r>
                        <a:rPr lang="en-US" sz="1400" dirty="0" err="1" smtClean="0"/>
                        <a:t>hecho</a:t>
                      </a:r>
                      <a:endParaRPr lang="en-US" sz="1400" dirty="0"/>
                    </a:p>
                  </a:txBody>
                  <a:tcPr/>
                </a:tc>
                <a:tc>
                  <a:txBody>
                    <a:bodyPr/>
                    <a:lstStyle/>
                    <a:p>
                      <a:r>
                        <a:rPr lang="en-US" sz="1600" dirty="0" err="1" smtClean="0"/>
                        <a:t>Nunca</a:t>
                      </a:r>
                      <a:r>
                        <a:rPr lang="en-US" sz="1600" dirty="0" smtClean="0"/>
                        <a:t> lo he </a:t>
                      </a:r>
                      <a:r>
                        <a:rPr lang="en-US" sz="1600" dirty="0" err="1" smtClean="0"/>
                        <a:t>hecho</a:t>
                      </a:r>
                      <a:endParaRPr lang="en-US" sz="1600" dirty="0"/>
                    </a:p>
                  </a:txBody>
                  <a:tcPr/>
                </a:tc>
                <a:tc>
                  <a:txBody>
                    <a:bodyPr/>
                    <a:lstStyle/>
                    <a:p>
                      <a:r>
                        <a:rPr lang="en-US" sz="1600" dirty="0" smtClean="0"/>
                        <a:t>Me </a:t>
                      </a:r>
                      <a:r>
                        <a:rPr lang="en-US" sz="1600" dirty="0" err="1" smtClean="0"/>
                        <a:t>gustaría</a:t>
                      </a:r>
                      <a:r>
                        <a:rPr lang="en-US" sz="1600" dirty="0" smtClean="0"/>
                        <a:t> </a:t>
                      </a:r>
                      <a:r>
                        <a:rPr lang="en-US" sz="1600" dirty="0" err="1" smtClean="0"/>
                        <a:t>hacerlo</a:t>
                      </a:r>
                      <a:r>
                        <a:rPr lang="en-US" sz="1600" dirty="0" smtClean="0"/>
                        <a:t>  </a:t>
                      </a:r>
                    </a:p>
                    <a:p>
                      <a:r>
                        <a:rPr lang="en-US" sz="1600" dirty="0" smtClean="0"/>
                        <a:t>SI/NO</a:t>
                      </a:r>
                      <a:endParaRPr lang="en-US" sz="1600" dirty="0"/>
                    </a:p>
                  </a:txBody>
                  <a:tcPr/>
                </a:tc>
              </a:tr>
              <a:tr h="368819">
                <a:tc>
                  <a:txBody>
                    <a:bodyPr/>
                    <a:lstStyle/>
                    <a:p>
                      <a:r>
                        <a:rPr lang="en-US" sz="1600" dirty="0" err="1" smtClean="0"/>
                        <a:t>Acampar</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r>
              <a:tr h="368819">
                <a:tc>
                  <a:txBody>
                    <a:bodyPr/>
                    <a:lstStyle/>
                    <a:p>
                      <a:r>
                        <a:rPr lang="en-US" sz="1600" dirty="0" err="1" smtClean="0"/>
                        <a:t>Bucear</a:t>
                      </a:r>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dirty="0"/>
                    </a:p>
                  </a:txBody>
                  <a:tcPr/>
                </a:tc>
              </a:tr>
              <a:tr h="575964">
                <a:tc>
                  <a:txBody>
                    <a:bodyPr/>
                    <a:lstStyle/>
                    <a:p>
                      <a:r>
                        <a:rPr lang="en-US" sz="1600" dirty="0" err="1" smtClean="0"/>
                        <a:t>Escalar</a:t>
                      </a:r>
                      <a:endParaRPr lang="en-US" sz="1600" dirty="0" smtClean="0"/>
                    </a:p>
                    <a:p>
                      <a:r>
                        <a:rPr lang="en-US" sz="1600" dirty="0" err="1" smtClean="0"/>
                        <a:t>montañas</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435842">
                <a:tc>
                  <a:txBody>
                    <a:bodyPr/>
                    <a:lstStyle/>
                    <a:p>
                      <a:r>
                        <a:rPr lang="en-US" sz="1600" dirty="0" err="1" smtClean="0"/>
                        <a:t>Hacer</a:t>
                      </a:r>
                      <a:r>
                        <a:rPr lang="en-US" sz="1600" dirty="0" smtClean="0"/>
                        <a:t> alas delta</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368819">
                <a:tc>
                  <a:txBody>
                    <a:bodyPr/>
                    <a:lstStyle/>
                    <a:p>
                      <a:r>
                        <a:rPr lang="en-US" sz="1600" dirty="0" err="1" smtClean="0"/>
                        <a:t>Hacer</a:t>
                      </a:r>
                      <a:r>
                        <a:rPr lang="en-US" sz="1600" dirty="0" smtClean="0"/>
                        <a:t> vela</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575964">
                <a:tc>
                  <a:txBody>
                    <a:bodyPr/>
                    <a:lstStyle/>
                    <a:p>
                      <a:r>
                        <a:rPr lang="en-US" sz="1600" dirty="0" err="1" smtClean="0"/>
                        <a:t>Montar</a:t>
                      </a:r>
                      <a:r>
                        <a:rPr lang="en-US" sz="1600" dirty="0" smtClean="0"/>
                        <a:t> a caballo</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575964">
                <a:tc>
                  <a:txBody>
                    <a:bodyPr/>
                    <a:lstStyle/>
                    <a:p>
                      <a:r>
                        <a:rPr lang="en-US" sz="1600" dirty="0" err="1" smtClean="0"/>
                        <a:t>Hacer</a:t>
                      </a:r>
                      <a:r>
                        <a:rPr lang="en-US" sz="1600" dirty="0" smtClean="0"/>
                        <a:t> kayak</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575964">
                <a:tc>
                  <a:txBody>
                    <a:bodyPr/>
                    <a:lstStyle/>
                    <a:p>
                      <a:r>
                        <a:rPr lang="en-US" sz="1600" dirty="0" err="1" smtClean="0"/>
                        <a:t>Montar</a:t>
                      </a:r>
                      <a:r>
                        <a:rPr lang="en-US" sz="1600" dirty="0" smtClean="0"/>
                        <a:t> a caballo</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r h="515336">
                <a:tc>
                  <a:txBody>
                    <a:bodyPr/>
                    <a:lstStyle/>
                    <a:p>
                      <a:r>
                        <a:rPr lang="en-US" sz="1400" dirty="0" err="1" smtClean="0"/>
                        <a:t>Hacer</a:t>
                      </a:r>
                      <a:r>
                        <a:rPr lang="en-US" sz="1400" dirty="0" smtClean="0"/>
                        <a:t> </a:t>
                      </a:r>
                      <a:r>
                        <a:rPr lang="en-US" sz="1400" dirty="0" err="1" smtClean="0"/>
                        <a:t>senderismo</a:t>
                      </a:r>
                      <a:endParaRPr lang="en-US" sz="14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smtClean="0"/>
              <a:t>Actividad 6</a:t>
            </a:r>
          </a:p>
          <a:p>
            <a:pPr marL="0" indent="0">
              <a:buNone/>
            </a:pPr>
            <a:r>
              <a:rPr lang="en-US" sz="2000" i="1" dirty="0" err="1" smtClean="0"/>
              <a:t>Expertos</a:t>
            </a:r>
            <a:r>
              <a:rPr lang="en-US" sz="2000" i="1" dirty="0" smtClean="0"/>
              <a:t> en </a:t>
            </a:r>
            <a:r>
              <a:rPr lang="en-US" sz="2000" i="1" dirty="0" err="1" smtClean="0"/>
              <a:t>medio</a:t>
            </a:r>
            <a:r>
              <a:rPr lang="en-US" sz="2000" i="1" dirty="0" smtClean="0"/>
              <a:t> </a:t>
            </a:r>
            <a:r>
              <a:rPr lang="en-US" sz="2000" i="1" dirty="0" err="1" smtClean="0"/>
              <a:t>ambiente</a:t>
            </a:r>
            <a:r>
              <a:rPr lang="en-US" sz="2000" dirty="0" smtClean="0"/>
              <a:t>. Imagina </a:t>
            </a:r>
            <a:r>
              <a:rPr lang="en-US" sz="2000" dirty="0" err="1" smtClean="0"/>
              <a:t>que</a:t>
            </a:r>
            <a:r>
              <a:rPr lang="en-US" sz="2000" dirty="0" smtClean="0"/>
              <a:t> </a:t>
            </a:r>
            <a:r>
              <a:rPr lang="en-US" sz="2000" dirty="0" err="1" smtClean="0"/>
              <a:t>como</a:t>
            </a:r>
            <a:r>
              <a:rPr lang="en-US" sz="2000" dirty="0" smtClean="0"/>
              <a:t> parte de un </a:t>
            </a:r>
            <a:r>
              <a:rPr lang="en-US" sz="2000" dirty="0" err="1" smtClean="0"/>
              <a:t>proyecto</a:t>
            </a:r>
            <a:r>
              <a:rPr lang="en-US" sz="2000" dirty="0" smtClean="0"/>
              <a:t> de </a:t>
            </a:r>
            <a:r>
              <a:rPr lang="en-US" sz="2000" dirty="0" err="1" smtClean="0"/>
              <a:t>servicio</a:t>
            </a:r>
            <a:r>
              <a:rPr lang="en-US" sz="2000" dirty="0" smtClean="0"/>
              <a:t> a la </a:t>
            </a:r>
            <a:r>
              <a:rPr lang="en-US" sz="2000" dirty="0" err="1" smtClean="0"/>
              <a:t>comunidad</a:t>
            </a:r>
            <a:r>
              <a:rPr lang="en-US" sz="2000" dirty="0" smtClean="0"/>
              <a:t> </a:t>
            </a:r>
            <a:r>
              <a:rPr lang="en-US" sz="2000" dirty="0" err="1" smtClean="0"/>
              <a:t>tienes</a:t>
            </a:r>
            <a:r>
              <a:rPr lang="en-US" sz="2000" dirty="0" smtClean="0"/>
              <a:t> </a:t>
            </a:r>
            <a:r>
              <a:rPr lang="en-US" sz="2000" dirty="0" err="1" smtClean="0"/>
              <a:t>que</a:t>
            </a:r>
            <a:r>
              <a:rPr lang="en-US" sz="2000" dirty="0" smtClean="0"/>
              <a:t> </a:t>
            </a:r>
            <a:r>
              <a:rPr lang="en-US" sz="2000" dirty="0" err="1" smtClean="0"/>
              <a:t>visitar</a:t>
            </a:r>
            <a:r>
              <a:rPr lang="en-US" sz="2000" dirty="0" smtClean="0"/>
              <a:t> </a:t>
            </a:r>
            <a:r>
              <a:rPr lang="en-US" sz="2000" dirty="0" err="1" smtClean="0"/>
              <a:t>una</a:t>
            </a:r>
            <a:r>
              <a:rPr lang="en-US" sz="2000" dirty="0" smtClean="0"/>
              <a:t> </a:t>
            </a:r>
            <a:r>
              <a:rPr lang="en-US" sz="2000" dirty="0" err="1" smtClean="0"/>
              <a:t>escuela</a:t>
            </a:r>
            <a:r>
              <a:rPr lang="en-US" sz="2000" dirty="0" smtClean="0"/>
              <a:t> </a:t>
            </a:r>
            <a:r>
              <a:rPr lang="en-US" sz="2000" dirty="0" err="1" smtClean="0"/>
              <a:t>primaria</a:t>
            </a:r>
            <a:r>
              <a:rPr lang="en-US" sz="2000" dirty="0" smtClean="0"/>
              <a:t>. </a:t>
            </a:r>
          </a:p>
          <a:p>
            <a:pPr marL="0" indent="0">
              <a:buNone/>
            </a:pPr>
            <a:r>
              <a:rPr lang="en-US" sz="2000" dirty="0" err="1" smtClean="0"/>
              <a:t>Responde</a:t>
            </a:r>
            <a:r>
              <a:rPr lang="en-US" sz="2000" dirty="0" smtClean="0"/>
              <a:t> </a:t>
            </a:r>
            <a:r>
              <a:rPr lang="en-US" sz="2000" dirty="0" err="1" smtClean="0"/>
              <a:t>las</a:t>
            </a:r>
            <a:r>
              <a:rPr lang="en-US" sz="2000" dirty="0" smtClean="0"/>
              <a:t> </a:t>
            </a:r>
            <a:r>
              <a:rPr lang="en-US" sz="2000" dirty="0" err="1" smtClean="0"/>
              <a:t>preguntas</a:t>
            </a:r>
            <a:r>
              <a:rPr lang="en-US" sz="2000" dirty="0" smtClean="0"/>
              <a:t> </a:t>
            </a:r>
            <a:r>
              <a:rPr lang="en-US" sz="2000" dirty="0" err="1" smtClean="0"/>
              <a:t>que</a:t>
            </a:r>
            <a:r>
              <a:rPr lang="en-US" sz="2000" dirty="0" smtClean="0"/>
              <a:t> los </a:t>
            </a:r>
            <a:r>
              <a:rPr lang="en-US" sz="2000" dirty="0" err="1" smtClean="0"/>
              <a:t>niños</a:t>
            </a:r>
            <a:r>
              <a:rPr lang="en-US" sz="2000" dirty="0" smtClean="0"/>
              <a:t> </a:t>
            </a:r>
            <a:r>
              <a:rPr lang="en-US" sz="2000" dirty="0" err="1" smtClean="0"/>
              <a:t>te</a:t>
            </a:r>
            <a:r>
              <a:rPr lang="en-US" sz="2000" dirty="0" smtClean="0"/>
              <a:t> </a:t>
            </a:r>
            <a:r>
              <a:rPr lang="en-US" sz="2000" dirty="0" err="1" smtClean="0"/>
              <a:t>hacen</a:t>
            </a:r>
            <a:r>
              <a:rPr lang="en-US" sz="2000" dirty="0" smtClean="0"/>
              <a:t>:</a:t>
            </a:r>
          </a:p>
          <a:p>
            <a:pPr marL="0" indent="0">
              <a:buNone/>
            </a:pPr>
            <a:endParaRPr lang="en-US" sz="2000" dirty="0"/>
          </a:p>
          <a:p>
            <a:pPr marL="457200" indent="-457200">
              <a:buAutoNum type="arabicPeriod"/>
            </a:pPr>
            <a:r>
              <a:rPr lang="en-US" sz="2000" dirty="0" smtClean="0">
                <a:latin typeface="Calibri"/>
              </a:rPr>
              <a:t>¿</a:t>
            </a:r>
            <a:r>
              <a:rPr lang="en-US" sz="2000" dirty="0" err="1" smtClean="0"/>
              <a:t>Qué</a:t>
            </a:r>
            <a:r>
              <a:rPr lang="en-US" sz="2000" dirty="0" smtClean="0"/>
              <a:t> </a:t>
            </a:r>
            <a:r>
              <a:rPr lang="en-US" sz="2000" dirty="0" err="1" smtClean="0"/>
              <a:t>es</a:t>
            </a:r>
            <a:r>
              <a:rPr lang="en-US" sz="2000" dirty="0" smtClean="0"/>
              <a:t> la </a:t>
            </a:r>
            <a:r>
              <a:rPr lang="en-US" sz="2000" dirty="0" err="1" smtClean="0"/>
              <a:t>agricultura</a:t>
            </a:r>
            <a:r>
              <a:rPr lang="en-US" sz="2000" dirty="0" smtClean="0"/>
              <a:t> </a:t>
            </a:r>
            <a:r>
              <a:rPr lang="en-US" sz="2000" dirty="0" err="1" smtClean="0"/>
              <a:t>sostenible</a:t>
            </a:r>
            <a:r>
              <a:rPr lang="en-US" sz="2000" dirty="0" smtClean="0"/>
              <a:t>?</a:t>
            </a:r>
          </a:p>
          <a:p>
            <a:pPr marL="457200" indent="-457200">
              <a:buAutoNum type="arabicPeriod"/>
            </a:pPr>
            <a:r>
              <a:rPr lang="en-US" sz="2000" dirty="0"/>
              <a:t>¿ </a:t>
            </a:r>
            <a:r>
              <a:rPr lang="en-US" sz="2000" dirty="0" err="1" smtClean="0"/>
              <a:t>Qué</a:t>
            </a:r>
            <a:r>
              <a:rPr lang="en-US" sz="2000" dirty="0" smtClean="0"/>
              <a:t> son los </a:t>
            </a:r>
            <a:r>
              <a:rPr lang="en-US" sz="2000" dirty="0" err="1" smtClean="0"/>
              <a:t>cambios</a:t>
            </a:r>
            <a:r>
              <a:rPr lang="en-US" sz="2000" dirty="0" smtClean="0"/>
              <a:t> </a:t>
            </a:r>
            <a:r>
              <a:rPr lang="en-US" sz="2000" dirty="0" err="1" smtClean="0"/>
              <a:t>climáticos</a:t>
            </a:r>
            <a:r>
              <a:rPr lang="en-US" sz="2000" dirty="0" smtClean="0"/>
              <a:t>?</a:t>
            </a:r>
          </a:p>
          <a:p>
            <a:pPr marL="457200" indent="-457200">
              <a:buAutoNum type="arabicPeriod"/>
            </a:pPr>
            <a:r>
              <a:rPr lang="en-US" sz="2000" dirty="0" smtClean="0"/>
              <a:t>¿</a:t>
            </a:r>
            <a:r>
              <a:rPr lang="en-US" sz="2000" dirty="0" err="1" smtClean="0"/>
              <a:t>Qué</a:t>
            </a:r>
            <a:r>
              <a:rPr lang="en-US" sz="2000" dirty="0" smtClean="0"/>
              <a:t> </a:t>
            </a:r>
            <a:r>
              <a:rPr lang="en-US" sz="2000" dirty="0" err="1" smtClean="0"/>
              <a:t>es</a:t>
            </a:r>
            <a:r>
              <a:rPr lang="en-US" sz="2000" dirty="0" smtClean="0"/>
              <a:t> la </a:t>
            </a:r>
            <a:r>
              <a:rPr lang="en-US" sz="2000" dirty="0" err="1" smtClean="0"/>
              <a:t>extinción</a:t>
            </a:r>
            <a:r>
              <a:rPr lang="en-US" sz="2000" dirty="0" smtClean="0"/>
              <a:t> de </a:t>
            </a:r>
            <a:r>
              <a:rPr lang="en-US" sz="2000" dirty="0" err="1" smtClean="0"/>
              <a:t>una</a:t>
            </a:r>
            <a:r>
              <a:rPr lang="en-US" sz="2000" dirty="0" smtClean="0"/>
              <a:t> </a:t>
            </a:r>
            <a:r>
              <a:rPr lang="en-US" sz="2000" dirty="0" err="1" smtClean="0"/>
              <a:t>especie</a:t>
            </a:r>
            <a:r>
              <a:rPr lang="en-US" sz="2000" dirty="0" smtClean="0"/>
              <a:t>?</a:t>
            </a:r>
          </a:p>
          <a:p>
            <a:pPr marL="457200" indent="-457200">
              <a:buAutoNum type="arabicPeriod"/>
            </a:pPr>
            <a:r>
              <a:rPr lang="en-US" sz="2000" dirty="0" smtClean="0"/>
              <a:t>¿</a:t>
            </a:r>
            <a:r>
              <a:rPr lang="en-US" sz="2000" dirty="0" err="1" smtClean="0"/>
              <a:t>Qué</a:t>
            </a:r>
            <a:r>
              <a:rPr lang="en-US" sz="2000" dirty="0" smtClean="0"/>
              <a:t> </a:t>
            </a:r>
            <a:r>
              <a:rPr lang="en-US" sz="2000" dirty="0" err="1" smtClean="0"/>
              <a:t>siginifica</a:t>
            </a:r>
            <a:r>
              <a:rPr lang="en-US" sz="2000" dirty="0" smtClean="0"/>
              <a:t> </a:t>
            </a:r>
            <a:r>
              <a:rPr lang="en-US" sz="2000" dirty="0" err="1" smtClean="0"/>
              <a:t>recargable</a:t>
            </a:r>
            <a:r>
              <a:rPr lang="en-US" sz="2000" dirty="0" smtClean="0"/>
              <a:t>?</a:t>
            </a:r>
          </a:p>
          <a:p>
            <a:pPr marL="457200" indent="-457200">
              <a:buAutoNum type="arabicPeriod"/>
            </a:pPr>
            <a:r>
              <a:rPr lang="en-US" sz="2000" dirty="0" smtClean="0"/>
              <a:t>¿</a:t>
            </a:r>
            <a:r>
              <a:rPr lang="en-US" sz="2000" dirty="0" err="1" smtClean="0"/>
              <a:t>Qué</a:t>
            </a:r>
            <a:r>
              <a:rPr lang="en-US" sz="2000" dirty="0" smtClean="0"/>
              <a:t> son los </a:t>
            </a:r>
            <a:r>
              <a:rPr lang="en-US" sz="2000" dirty="0" err="1" smtClean="0"/>
              <a:t>desechos</a:t>
            </a:r>
            <a:r>
              <a:rPr lang="en-US" sz="2000" dirty="0" smtClean="0"/>
              <a:t>?</a:t>
            </a:r>
          </a:p>
          <a:p>
            <a:pPr marL="457200" indent="-457200">
              <a:buAutoNum type="arabicPeriod"/>
            </a:pPr>
            <a:r>
              <a:rPr lang="en-US" sz="2000" dirty="0" smtClean="0"/>
              <a:t>¿</a:t>
            </a:r>
            <a:r>
              <a:rPr lang="en-US" sz="2000" dirty="0" err="1" smtClean="0"/>
              <a:t>Qué</a:t>
            </a:r>
            <a:r>
              <a:rPr lang="en-US" sz="2000" dirty="0" smtClean="0"/>
              <a:t> son los </a:t>
            </a:r>
            <a:r>
              <a:rPr lang="en-US" sz="2000" dirty="0" err="1" smtClean="0"/>
              <a:t>biocombustibles</a:t>
            </a:r>
            <a:r>
              <a:rPr lang="en-US" sz="2000" dirty="0" smtClean="0"/>
              <a:t>?</a:t>
            </a:r>
          </a:p>
          <a:p>
            <a:pPr marL="457200" indent="-457200">
              <a:buAutoNum type="arabicPeriod"/>
            </a:pP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00" y="6172200"/>
            <a:ext cx="4648200" cy="6858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Grp="1" noChangeAspect="1" noChangeArrowheads="1"/>
          </p:cNvPicPr>
          <p:nvPr>
            <p:ph sz="half" idx="1"/>
          </p:nvPr>
        </p:nvPicPr>
        <p:blipFill>
          <a:blip r:embed="rId3" cstate="print"/>
          <a:srcRect l="26230" t="11663" r="17603" b="6694"/>
          <a:stretch>
            <a:fillRect/>
          </a:stretch>
        </p:blipFill>
        <p:spPr bwMode="auto">
          <a:xfrm>
            <a:off x="762000" y="152400"/>
            <a:ext cx="4648200" cy="5791200"/>
          </a:xfrm>
          <a:prstGeom prst="rect">
            <a:avLst/>
          </a:prstGeom>
          <a:noFill/>
          <a:ln w="9525">
            <a:solidFill>
              <a:schemeClr val="accent1">
                <a:shade val="50000"/>
              </a:schemeClr>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762000" y="2743200"/>
            <a:ext cx="8382000" cy="4114800"/>
          </a:xfrm>
        </p:spPr>
        <p:txBody>
          <a:bodyPr>
            <a:normAutofit lnSpcReduction="10000"/>
          </a:bodyPr>
          <a:lstStyle/>
          <a:p>
            <a:pPr>
              <a:buNone/>
            </a:pPr>
            <a:endParaRPr lang="en-US" sz="2000" dirty="0" smtClean="0"/>
          </a:p>
          <a:p>
            <a:pPr>
              <a:buNone/>
            </a:pPr>
            <a:r>
              <a:rPr lang="en-US" sz="2000" b="1" dirty="0" smtClean="0"/>
              <a:t>Actividad 7</a:t>
            </a:r>
          </a:p>
          <a:p>
            <a:pPr marL="0" indent="0">
              <a:buNone/>
            </a:pPr>
            <a:r>
              <a:rPr lang="en-US" sz="2000" dirty="0" smtClean="0"/>
              <a:t>Completa la </a:t>
            </a:r>
            <a:r>
              <a:rPr lang="en-US" sz="2000" dirty="0" err="1" smtClean="0"/>
              <a:t>siguiente</a:t>
            </a:r>
            <a:r>
              <a:rPr lang="en-US" sz="2000" dirty="0" smtClean="0"/>
              <a:t> </a:t>
            </a:r>
            <a:r>
              <a:rPr lang="en-US" sz="2000" dirty="0" err="1" smtClean="0"/>
              <a:t>conversación</a:t>
            </a:r>
            <a:r>
              <a:rPr lang="en-US" sz="2000" dirty="0" smtClean="0"/>
              <a:t> </a:t>
            </a:r>
            <a:r>
              <a:rPr lang="en-US" sz="2000" dirty="0" err="1" smtClean="0"/>
              <a:t>utilizando</a:t>
            </a:r>
            <a:r>
              <a:rPr lang="en-US" sz="2000" dirty="0" smtClean="0"/>
              <a:t> </a:t>
            </a:r>
            <a:r>
              <a:rPr lang="en-US" sz="2000" dirty="0" err="1" smtClean="0"/>
              <a:t>apropiadamente</a:t>
            </a:r>
            <a:r>
              <a:rPr lang="en-US" sz="2000" dirty="0" smtClean="0"/>
              <a:t> </a:t>
            </a:r>
            <a:r>
              <a:rPr lang="en-US" sz="2000" dirty="0" err="1" smtClean="0"/>
              <a:t>las</a:t>
            </a:r>
            <a:r>
              <a:rPr lang="en-US" sz="2000" dirty="0" smtClean="0"/>
              <a:t> </a:t>
            </a:r>
            <a:r>
              <a:rPr lang="en-US" sz="2000" dirty="0" err="1" smtClean="0"/>
              <a:t>expresionesque</a:t>
            </a:r>
            <a:r>
              <a:rPr lang="en-US" sz="2000" dirty="0" smtClean="0"/>
              <a:t> </a:t>
            </a:r>
            <a:r>
              <a:rPr lang="en-US" sz="2000" dirty="0" err="1" smtClean="0"/>
              <a:t>aparecen</a:t>
            </a:r>
            <a:r>
              <a:rPr lang="en-US" sz="2000" dirty="0" smtClean="0"/>
              <a:t> </a:t>
            </a:r>
            <a:r>
              <a:rPr lang="en-US" sz="2000" dirty="0" err="1" smtClean="0"/>
              <a:t>arriba</a:t>
            </a:r>
            <a:r>
              <a:rPr lang="en-US" sz="2000" dirty="0" smtClean="0"/>
              <a:t>. </a:t>
            </a:r>
          </a:p>
          <a:p>
            <a:pPr marL="0" indent="0">
              <a:buFontTx/>
              <a:buChar char="-"/>
            </a:pPr>
            <a:r>
              <a:rPr lang="en-US" sz="2000" dirty="0" smtClean="0"/>
              <a:t>Mario: </a:t>
            </a:r>
            <a:r>
              <a:rPr lang="en-US" sz="2000" dirty="0" err="1" smtClean="0"/>
              <a:t>Creo</a:t>
            </a:r>
            <a:r>
              <a:rPr lang="en-US" sz="2000" dirty="0" smtClean="0"/>
              <a:t> </a:t>
            </a:r>
            <a:r>
              <a:rPr lang="en-US" sz="2000" dirty="0" err="1" smtClean="0"/>
              <a:t>que</a:t>
            </a:r>
            <a:r>
              <a:rPr lang="en-US" sz="2000" dirty="0" smtClean="0"/>
              <a:t> </a:t>
            </a:r>
            <a:r>
              <a:rPr lang="en-US" sz="2000" dirty="0" err="1" smtClean="0"/>
              <a:t>para</a:t>
            </a:r>
            <a:r>
              <a:rPr lang="en-US" sz="2000" dirty="0" smtClean="0"/>
              <a:t> </a:t>
            </a:r>
            <a:r>
              <a:rPr lang="en-US" sz="2000" dirty="0" err="1" smtClean="0"/>
              <a:t>mejorar</a:t>
            </a:r>
            <a:r>
              <a:rPr lang="en-US" sz="2000" dirty="0" smtClean="0"/>
              <a:t> los </a:t>
            </a:r>
            <a:r>
              <a:rPr lang="en-US" sz="2000" dirty="0" err="1" smtClean="0"/>
              <a:t>problemas</a:t>
            </a:r>
            <a:r>
              <a:rPr lang="en-US" sz="2000" dirty="0" smtClean="0"/>
              <a:t> del </a:t>
            </a:r>
            <a:r>
              <a:rPr lang="en-US" sz="2000" dirty="0" err="1" smtClean="0"/>
              <a:t>medio</a:t>
            </a:r>
            <a:r>
              <a:rPr lang="en-US" sz="2000" dirty="0" smtClean="0"/>
              <a:t> </a:t>
            </a:r>
            <a:r>
              <a:rPr lang="en-US" sz="2000" dirty="0" err="1" smtClean="0"/>
              <a:t>ambiente</a:t>
            </a:r>
            <a:r>
              <a:rPr lang="en-US" sz="2000" dirty="0" smtClean="0"/>
              <a:t> </a:t>
            </a:r>
            <a:r>
              <a:rPr lang="en-US" sz="2000" dirty="0" err="1" smtClean="0"/>
              <a:t>es</a:t>
            </a:r>
            <a:r>
              <a:rPr lang="en-US" sz="2000" dirty="0" smtClean="0"/>
              <a:t> </a:t>
            </a:r>
            <a:r>
              <a:rPr lang="en-US" sz="2000" dirty="0" err="1" smtClean="0"/>
              <a:t>necesario</a:t>
            </a:r>
            <a:r>
              <a:rPr lang="en-US" sz="2000" dirty="0" smtClean="0"/>
              <a:t> </a:t>
            </a:r>
            <a:r>
              <a:rPr lang="en-US" sz="2000" dirty="0" err="1" smtClean="0"/>
              <a:t>que</a:t>
            </a:r>
            <a:r>
              <a:rPr lang="en-US" sz="2000" dirty="0" smtClean="0"/>
              <a:t> </a:t>
            </a:r>
            <a:r>
              <a:rPr lang="en-US" sz="2000" dirty="0" err="1" smtClean="0"/>
              <a:t>todos</a:t>
            </a:r>
            <a:r>
              <a:rPr lang="en-US" sz="2000" dirty="0" smtClean="0"/>
              <a:t> los </a:t>
            </a:r>
            <a:r>
              <a:rPr lang="en-US" sz="2000" dirty="0" err="1" smtClean="0"/>
              <a:t>países</a:t>
            </a:r>
            <a:r>
              <a:rPr lang="en-US" sz="2000" dirty="0" smtClean="0"/>
              <a:t> del </a:t>
            </a:r>
            <a:r>
              <a:rPr lang="en-US" sz="2000" dirty="0" err="1" smtClean="0"/>
              <a:t>mundo</a:t>
            </a:r>
            <a:r>
              <a:rPr lang="en-US" sz="2000" dirty="0" smtClean="0"/>
              <a:t> se </a:t>
            </a:r>
            <a:r>
              <a:rPr lang="en-US" sz="2000" dirty="0" err="1" smtClean="0"/>
              <a:t>comprometan</a:t>
            </a:r>
            <a:r>
              <a:rPr lang="en-US" sz="2000" dirty="0" smtClean="0"/>
              <a:t> a </a:t>
            </a:r>
            <a:r>
              <a:rPr lang="en-US" sz="2000" dirty="0" err="1" smtClean="0"/>
              <a:t>ayudar</a:t>
            </a:r>
            <a:r>
              <a:rPr lang="en-US" sz="2000" dirty="0" smtClean="0"/>
              <a:t>.</a:t>
            </a:r>
          </a:p>
          <a:p>
            <a:pPr marL="0" indent="0">
              <a:buFontTx/>
              <a:buChar char="-"/>
            </a:pPr>
            <a:r>
              <a:rPr lang="en-US" sz="2000" dirty="0" smtClean="0"/>
              <a:t>Julia: _____________________. </a:t>
            </a:r>
            <a:r>
              <a:rPr lang="en-US" sz="2000" dirty="0" err="1" smtClean="0"/>
              <a:t>Pero</a:t>
            </a:r>
            <a:r>
              <a:rPr lang="en-US" sz="2000" dirty="0" smtClean="0"/>
              <a:t> hay </a:t>
            </a:r>
            <a:r>
              <a:rPr lang="en-US" sz="2000" dirty="0" err="1" smtClean="0"/>
              <a:t>muchos</a:t>
            </a:r>
            <a:r>
              <a:rPr lang="en-US" sz="2000" dirty="0" smtClean="0"/>
              <a:t> </a:t>
            </a:r>
            <a:r>
              <a:rPr lang="en-US" sz="2000" dirty="0" err="1" smtClean="0"/>
              <a:t>países</a:t>
            </a:r>
            <a:r>
              <a:rPr lang="en-US" sz="2000" dirty="0" smtClean="0"/>
              <a:t> </a:t>
            </a:r>
            <a:r>
              <a:rPr lang="en-US" sz="2000" dirty="0" err="1" smtClean="0"/>
              <a:t>pobres</a:t>
            </a:r>
            <a:r>
              <a:rPr lang="en-US" sz="2000" dirty="0" smtClean="0"/>
              <a:t> </a:t>
            </a:r>
            <a:r>
              <a:rPr lang="en-US" sz="2000" dirty="0" err="1" smtClean="0"/>
              <a:t>que</a:t>
            </a:r>
            <a:r>
              <a:rPr lang="en-US" sz="2000" dirty="0" smtClean="0"/>
              <a:t> no </a:t>
            </a:r>
            <a:r>
              <a:rPr lang="en-US" sz="2000" dirty="0" err="1" smtClean="0"/>
              <a:t>tienen</a:t>
            </a:r>
            <a:r>
              <a:rPr lang="en-US" sz="2000" dirty="0" smtClean="0"/>
              <a:t> </a:t>
            </a:r>
            <a:r>
              <a:rPr lang="en-US" sz="2000" dirty="0" err="1" smtClean="0"/>
              <a:t>recursos</a:t>
            </a:r>
            <a:r>
              <a:rPr lang="en-US" sz="2000" dirty="0" smtClean="0"/>
              <a:t>. </a:t>
            </a:r>
            <a:r>
              <a:rPr lang="en-US" sz="2000" dirty="0" err="1" smtClean="0"/>
              <a:t>Ellos</a:t>
            </a:r>
            <a:r>
              <a:rPr lang="en-US" sz="2000" dirty="0" smtClean="0"/>
              <a:t> no </a:t>
            </a:r>
            <a:r>
              <a:rPr lang="en-US" sz="2000" dirty="0" err="1" smtClean="0"/>
              <a:t>pueden</a:t>
            </a:r>
            <a:r>
              <a:rPr lang="en-US" sz="2000" dirty="0" smtClean="0"/>
              <a:t> </a:t>
            </a:r>
            <a:r>
              <a:rPr lang="en-US" sz="2000" dirty="0" err="1" smtClean="0"/>
              <a:t>hacer</a:t>
            </a:r>
            <a:r>
              <a:rPr lang="en-US" sz="2000" dirty="0" smtClean="0"/>
              <a:t> mucho.</a:t>
            </a:r>
          </a:p>
          <a:p>
            <a:pPr marL="0" indent="0">
              <a:buFontTx/>
              <a:buChar char="-"/>
            </a:pPr>
            <a:r>
              <a:rPr lang="en-US" sz="2000" dirty="0" smtClean="0"/>
              <a:t>Mario: ________________________. </a:t>
            </a:r>
            <a:r>
              <a:rPr lang="en-US" sz="2000" dirty="0" err="1" smtClean="0"/>
              <a:t>Sí</a:t>
            </a:r>
            <a:r>
              <a:rPr lang="en-US" sz="2000" dirty="0" smtClean="0"/>
              <a:t> </a:t>
            </a:r>
            <a:r>
              <a:rPr lang="en-US" sz="2000" dirty="0" err="1" smtClean="0"/>
              <a:t>pueden</a:t>
            </a:r>
            <a:r>
              <a:rPr lang="en-US" sz="2000" dirty="0" smtClean="0"/>
              <a:t> </a:t>
            </a:r>
            <a:r>
              <a:rPr lang="en-US" sz="2000" dirty="0" err="1" smtClean="0"/>
              <a:t>hacer</a:t>
            </a:r>
            <a:r>
              <a:rPr lang="en-US" sz="2000" dirty="0" smtClean="0"/>
              <a:t> </a:t>
            </a:r>
            <a:r>
              <a:rPr lang="en-US" sz="2000" dirty="0" err="1" smtClean="0"/>
              <a:t>algo</a:t>
            </a:r>
            <a:r>
              <a:rPr lang="en-US" sz="2000" dirty="0" smtClean="0"/>
              <a:t>. </a:t>
            </a:r>
            <a:r>
              <a:rPr lang="en-US" sz="2000" dirty="0" err="1" smtClean="0"/>
              <a:t>Cada</a:t>
            </a:r>
            <a:r>
              <a:rPr lang="en-US" sz="2000" dirty="0" smtClean="0"/>
              <a:t> persona </a:t>
            </a:r>
            <a:r>
              <a:rPr lang="en-US" sz="2000" dirty="0" err="1" smtClean="0"/>
              <a:t>puede</a:t>
            </a:r>
            <a:r>
              <a:rPr lang="en-US" sz="2000" dirty="0" smtClean="0"/>
              <a:t> </a:t>
            </a:r>
            <a:r>
              <a:rPr lang="en-US" sz="2000" dirty="0" err="1" smtClean="0"/>
              <a:t>aportar</a:t>
            </a:r>
            <a:r>
              <a:rPr lang="en-US" sz="2000" dirty="0" smtClean="0"/>
              <a:t> en </a:t>
            </a:r>
            <a:r>
              <a:rPr lang="en-US" sz="2000" dirty="0" err="1" smtClean="0"/>
              <a:t>algo</a:t>
            </a:r>
            <a:r>
              <a:rPr lang="en-US" sz="2000" dirty="0" smtClean="0"/>
              <a:t>. </a:t>
            </a:r>
            <a:r>
              <a:rPr lang="en-US" sz="2000" dirty="0" err="1" smtClean="0"/>
              <a:t>Por</a:t>
            </a:r>
            <a:r>
              <a:rPr lang="en-US" sz="2000" dirty="0" smtClean="0"/>
              <a:t> </a:t>
            </a:r>
            <a:r>
              <a:rPr lang="en-US" sz="2000" dirty="0" err="1" smtClean="0"/>
              <a:t>ejemplo</a:t>
            </a:r>
            <a:r>
              <a:rPr lang="en-US" sz="2000" dirty="0" smtClean="0"/>
              <a:t>, </a:t>
            </a:r>
            <a:r>
              <a:rPr lang="en-US" sz="2000" dirty="0" err="1" smtClean="0"/>
              <a:t>pueden</a:t>
            </a:r>
            <a:r>
              <a:rPr lang="en-US" sz="2000" dirty="0" smtClean="0"/>
              <a:t> </a:t>
            </a:r>
            <a:r>
              <a:rPr lang="en-US" sz="2000" dirty="0" err="1" smtClean="0"/>
              <a:t>ayudar</a:t>
            </a:r>
            <a:r>
              <a:rPr lang="en-US" sz="2000" dirty="0" smtClean="0"/>
              <a:t> a </a:t>
            </a:r>
            <a:r>
              <a:rPr lang="en-US" sz="2000" dirty="0" err="1" smtClean="0"/>
              <a:t>ahorrar</a:t>
            </a:r>
            <a:r>
              <a:rPr lang="en-US" sz="2000" dirty="0" smtClean="0"/>
              <a:t> </a:t>
            </a:r>
            <a:r>
              <a:rPr lang="en-US" sz="2000" dirty="0" err="1" smtClean="0"/>
              <a:t>energía</a:t>
            </a:r>
            <a:r>
              <a:rPr lang="en-US" sz="2000" dirty="0" smtClean="0"/>
              <a:t>, a </a:t>
            </a:r>
            <a:r>
              <a:rPr lang="en-US" sz="2000" dirty="0" err="1" smtClean="0"/>
              <a:t>conservar</a:t>
            </a:r>
            <a:r>
              <a:rPr lang="en-US" sz="2000" dirty="0" smtClean="0"/>
              <a:t> </a:t>
            </a:r>
            <a:r>
              <a:rPr lang="en-US" sz="2000" dirty="0" err="1" smtClean="0"/>
              <a:t>sus</a:t>
            </a:r>
            <a:r>
              <a:rPr lang="en-US" sz="2000" dirty="0" smtClean="0"/>
              <a:t> </a:t>
            </a:r>
            <a:r>
              <a:rPr lang="en-US" sz="2000" dirty="0" err="1" smtClean="0"/>
              <a:t>recursos</a:t>
            </a:r>
            <a:r>
              <a:rPr lang="en-US" sz="2000" dirty="0" smtClean="0"/>
              <a:t> </a:t>
            </a:r>
            <a:r>
              <a:rPr lang="en-US" sz="2000" dirty="0" err="1" smtClean="0"/>
              <a:t>naturales</a:t>
            </a:r>
            <a:r>
              <a:rPr lang="en-US" sz="2000" dirty="0" smtClean="0"/>
              <a:t>.</a:t>
            </a:r>
          </a:p>
          <a:p>
            <a:pPr marL="0" indent="0">
              <a:buFontTx/>
              <a:buChar char="-"/>
            </a:pPr>
            <a:r>
              <a:rPr lang="en-US" sz="2000" dirty="0" smtClean="0"/>
              <a:t>Julia: __________________________. </a:t>
            </a:r>
            <a:r>
              <a:rPr lang="en-US" sz="2000" dirty="0" err="1" smtClean="0"/>
              <a:t>Cada</a:t>
            </a:r>
            <a:r>
              <a:rPr lang="en-US" sz="2000" dirty="0" smtClean="0"/>
              <a:t> </a:t>
            </a:r>
            <a:r>
              <a:rPr lang="en-US" sz="2000" dirty="0" err="1" smtClean="0"/>
              <a:t>habitante</a:t>
            </a:r>
            <a:r>
              <a:rPr lang="en-US" sz="2000" dirty="0" smtClean="0"/>
              <a:t> de </a:t>
            </a:r>
            <a:r>
              <a:rPr lang="en-US" sz="2000" dirty="0" err="1" smtClean="0"/>
              <a:t>este</a:t>
            </a:r>
            <a:r>
              <a:rPr lang="en-US" sz="2000" dirty="0" smtClean="0"/>
              <a:t> </a:t>
            </a:r>
            <a:r>
              <a:rPr lang="en-US" sz="2000" dirty="0" err="1" smtClean="0"/>
              <a:t>planeta</a:t>
            </a:r>
            <a:r>
              <a:rPr lang="en-US" sz="2000" dirty="0" smtClean="0"/>
              <a:t> </a:t>
            </a:r>
            <a:r>
              <a:rPr lang="en-US" sz="2000" dirty="0" err="1" smtClean="0"/>
              <a:t>debe</a:t>
            </a:r>
            <a:r>
              <a:rPr lang="en-US" sz="2000" dirty="0" smtClean="0"/>
              <a:t> </a:t>
            </a:r>
            <a:r>
              <a:rPr lang="en-US" sz="2000" dirty="0" err="1" smtClean="0"/>
              <a:t>ayudar</a:t>
            </a:r>
            <a:r>
              <a:rPr lang="en-US" sz="2000" dirty="0" smtClean="0"/>
              <a:t> a </a:t>
            </a:r>
            <a:r>
              <a:rPr lang="en-US" sz="2000" dirty="0" err="1" smtClean="0"/>
              <a:t>su</a:t>
            </a:r>
            <a:r>
              <a:rPr lang="en-US" sz="2000" dirty="0" smtClean="0"/>
              <a:t> </a:t>
            </a:r>
            <a:r>
              <a:rPr lang="en-US" sz="2000" dirty="0" err="1" smtClean="0"/>
              <a:t>conservación</a:t>
            </a:r>
            <a:r>
              <a:rPr lang="en-US" sz="2000" dirty="0" smtClean="0"/>
              <a:t>. </a:t>
            </a:r>
            <a:endParaRPr lang="en-US" sz="2000" dirty="0"/>
          </a:p>
        </p:txBody>
      </p:sp>
      <p:sp>
        <p:nvSpPr>
          <p:cNvPr id="5" name="Rectangle 4"/>
          <p:cNvSpPr/>
          <p:nvPr/>
        </p:nvSpPr>
        <p:spPr>
          <a:xfrm>
            <a:off x="0" y="0"/>
            <a:ext cx="7620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p:cNvPicPr>
            <a:picLocks noGrp="1" noChangeAspect="1" noChangeArrowheads="1"/>
          </p:cNvPicPr>
          <p:nvPr>
            <p:ph sz="half" idx="1"/>
          </p:nvPr>
        </p:nvPicPr>
        <p:blipFill>
          <a:blip r:embed="rId3" cstate="print"/>
          <a:srcRect l="24590" t="17926" r="27124" b="35421"/>
          <a:stretch>
            <a:fillRect/>
          </a:stretch>
        </p:blipFill>
        <p:spPr bwMode="auto">
          <a:xfrm>
            <a:off x="762000" y="0"/>
            <a:ext cx="822960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33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5" name="Picture 3"/>
          <p:cNvPicPr>
            <a:picLocks noGrp="1" noChangeAspect="1" noChangeArrowheads="1"/>
          </p:cNvPicPr>
          <p:nvPr>
            <p:ph sz="half" idx="1"/>
          </p:nvPr>
        </p:nvPicPr>
        <p:blipFill>
          <a:blip r:embed="rId3" cstate="print"/>
          <a:srcRect l="27273" t="12249" r="18182" b="11193"/>
          <a:stretch>
            <a:fillRect/>
          </a:stretch>
        </p:blipFill>
        <p:spPr bwMode="auto">
          <a:xfrm>
            <a:off x="533400" y="0"/>
            <a:ext cx="4876800" cy="4648200"/>
          </a:xfrm>
          <a:prstGeom prst="rect">
            <a:avLst/>
          </a:prstGeom>
          <a:noFill/>
          <a:ln w="9525">
            <a:noFill/>
            <a:miter lim="800000"/>
            <a:headEnd/>
            <a:tailEnd/>
          </a:ln>
        </p:spPr>
      </p:pic>
      <p:pic>
        <p:nvPicPr>
          <p:cNvPr id="8196" name="Picture 4"/>
          <p:cNvPicPr>
            <a:picLocks noGrp="1" noChangeAspect="1" noChangeArrowheads="1"/>
          </p:cNvPicPr>
          <p:nvPr>
            <p:ph sz="half" idx="2"/>
          </p:nvPr>
        </p:nvPicPr>
        <p:blipFill>
          <a:blip r:embed="rId4" cstate="print"/>
          <a:srcRect l="28571" t="24031" r="20919" b="11699"/>
          <a:stretch>
            <a:fillRect/>
          </a:stretch>
        </p:blipFill>
        <p:spPr bwMode="auto">
          <a:xfrm>
            <a:off x="5486400" y="0"/>
            <a:ext cx="3657600" cy="4648200"/>
          </a:xfrm>
          <a:prstGeom prst="rect">
            <a:avLst/>
          </a:prstGeom>
          <a:noFill/>
          <a:ln w="9525">
            <a:solidFill>
              <a:schemeClr val="accent1">
                <a:lumMod val="75000"/>
              </a:schemeClr>
            </a:solidFill>
            <a:miter lim="800000"/>
            <a:headEnd/>
            <a:tailEnd/>
          </a:ln>
        </p:spPr>
      </p:pic>
      <p:sp>
        <p:nvSpPr>
          <p:cNvPr id="9" name="TextBox 8"/>
          <p:cNvSpPr txBox="1"/>
          <p:nvPr/>
        </p:nvSpPr>
        <p:spPr>
          <a:xfrm>
            <a:off x="533400" y="4648200"/>
            <a:ext cx="8610600" cy="3416320"/>
          </a:xfrm>
          <a:prstGeom prst="rect">
            <a:avLst/>
          </a:prstGeom>
          <a:noFill/>
        </p:spPr>
        <p:txBody>
          <a:bodyPr wrap="square" rtlCol="0">
            <a:spAutoFit/>
          </a:bodyPr>
          <a:lstStyle/>
          <a:p>
            <a:r>
              <a:rPr lang="en-US" b="1" dirty="0" smtClean="0"/>
              <a:t>Actividad 8</a:t>
            </a:r>
          </a:p>
          <a:p>
            <a:r>
              <a:rPr lang="en-US" i="1" dirty="0" err="1" smtClean="0"/>
              <a:t>Tú</a:t>
            </a:r>
            <a:r>
              <a:rPr lang="en-US" i="1" dirty="0" smtClean="0"/>
              <a:t> y el </a:t>
            </a:r>
            <a:r>
              <a:rPr lang="en-US" i="1" dirty="0" err="1" smtClean="0"/>
              <a:t>medio</a:t>
            </a:r>
            <a:r>
              <a:rPr lang="en-US" i="1" dirty="0" smtClean="0"/>
              <a:t> </a:t>
            </a:r>
            <a:r>
              <a:rPr lang="en-US" i="1" dirty="0" err="1" smtClean="0"/>
              <a:t>ambiente</a:t>
            </a:r>
            <a:r>
              <a:rPr lang="en-US" dirty="0" smtClean="0"/>
              <a:t>. Completa </a:t>
            </a:r>
            <a:r>
              <a:rPr lang="en-US" dirty="0" err="1" smtClean="0"/>
              <a:t>las</a:t>
            </a:r>
            <a:r>
              <a:rPr lang="en-US" dirty="0" smtClean="0"/>
              <a:t> </a:t>
            </a:r>
            <a:r>
              <a:rPr lang="en-US" dirty="0" err="1" smtClean="0"/>
              <a:t>frases</a:t>
            </a:r>
            <a:r>
              <a:rPr lang="en-US" dirty="0" smtClean="0"/>
              <a:t> </a:t>
            </a:r>
            <a:r>
              <a:rPr lang="en-US" dirty="0" err="1" smtClean="0"/>
              <a:t>para</a:t>
            </a:r>
            <a:r>
              <a:rPr lang="en-US" dirty="0" smtClean="0"/>
              <a:t> </a:t>
            </a:r>
            <a:r>
              <a:rPr lang="en-US" dirty="0" err="1" smtClean="0"/>
              <a:t>describir</a:t>
            </a:r>
            <a:r>
              <a:rPr lang="en-US" dirty="0" smtClean="0"/>
              <a:t> lo </a:t>
            </a:r>
            <a:r>
              <a:rPr lang="en-US" dirty="0" err="1" smtClean="0"/>
              <a:t>que</a:t>
            </a:r>
            <a:r>
              <a:rPr lang="en-US" dirty="0" smtClean="0"/>
              <a:t> </a:t>
            </a:r>
            <a:r>
              <a:rPr lang="en-US" dirty="0" err="1" smtClean="0"/>
              <a:t>haces</a:t>
            </a:r>
            <a:r>
              <a:rPr lang="en-US" dirty="0" smtClean="0"/>
              <a:t>/</a:t>
            </a:r>
            <a:r>
              <a:rPr lang="en-US" dirty="0" err="1" smtClean="0"/>
              <a:t>piensas</a:t>
            </a:r>
            <a:r>
              <a:rPr lang="en-US" dirty="0" smtClean="0"/>
              <a:t> </a:t>
            </a:r>
            <a:r>
              <a:rPr lang="en-US" dirty="0" err="1" smtClean="0"/>
              <a:t>respecto</a:t>
            </a:r>
            <a:r>
              <a:rPr lang="en-US" dirty="0" smtClean="0"/>
              <a:t> a la </a:t>
            </a:r>
            <a:r>
              <a:rPr lang="en-US" dirty="0" err="1" smtClean="0"/>
              <a:t>conservación</a:t>
            </a:r>
            <a:r>
              <a:rPr lang="en-US" dirty="0" smtClean="0"/>
              <a:t> del </a:t>
            </a:r>
            <a:r>
              <a:rPr lang="en-US" dirty="0" err="1" smtClean="0"/>
              <a:t>medio</a:t>
            </a:r>
            <a:r>
              <a:rPr lang="en-US" dirty="0" smtClean="0"/>
              <a:t> </a:t>
            </a:r>
            <a:r>
              <a:rPr lang="en-US" dirty="0" err="1" smtClean="0"/>
              <a:t>ambiente</a:t>
            </a:r>
            <a:r>
              <a:rPr lang="en-US" dirty="0" smtClean="0"/>
              <a:t>.</a:t>
            </a:r>
          </a:p>
          <a:p>
            <a:pPr marL="342900" indent="-342900">
              <a:buAutoNum type="alphaLcParenR"/>
            </a:pPr>
            <a:r>
              <a:rPr lang="en-US" dirty="0" err="1" smtClean="0"/>
              <a:t>Siempre</a:t>
            </a:r>
            <a:r>
              <a:rPr lang="en-US" dirty="0" smtClean="0"/>
              <a:t>______________________________________________________________</a:t>
            </a:r>
          </a:p>
          <a:p>
            <a:pPr marL="342900" indent="-342900">
              <a:buAutoNum type="alphaLcParenR"/>
            </a:pPr>
            <a:r>
              <a:rPr lang="en-US" dirty="0" smtClean="0"/>
              <a:t>A </a:t>
            </a:r>
            <a:r>
              <a:rPr lang="en-US" dirty="0" err="1" smtClean="0"/>
              <a:t>veces</a:t>
            </a:r>
            <a:r>
              <a:rPr lang="en-US" dirty="0" smtClean="0"/>
              <a:t> ______________________________________________________________</a:t>
            </a:r>
          </a:p>
          <a:p>
            <a:pPr marL="342900" indent="-342900">
              <a:buAutoNum type="alphaLcParenR"/>
            </a:pPr>
            <a:r>
              <a:rPr lang="en-US" dirty="0" err="1" smtClean="0"/>
              <a:t>Una</a:t>
            </a:r>
            <a:r>
              <a:rPr lang="en-US" dirty="0" smtClean="0"/>
              <a:t> </a:t>
            </a:r>
            <a:r>
              <a:rPr lang="en-US" dirty="0" err="1" smtClean="0"/>
              <a:t>vez</a:t>
            </a:r>
            <a:r>
              <a:rPr lang="en-US" dirty="0" smtClean="0"/>
              <a:t>______________________________________________________________</a:t>
            </a:r>
          </a:p>
          <a:p>
            <a:pPr marL="342900" indent="-342900">
              <a:buAutoNum type="alphaLcParenR"/>
            </a:pPr>
            <a:r>
              <a:rPr lang="en-US" dirty="0" err="1" smtClean="0"/>
              <a:t>Creo</a:t>
            </a:r>
            <a:r>
              <a:rPr lang="en-US" dirty="0" smtClean="0"/>
              <a:t> </a:t>
            </a:r>
            <a:r>
              <a:rPr lang="en-US" dirty="0" err="1" smtClean="0"/>
              <a:t>que</a:t>
            </a:r>
            <a:r>
              <a:rPr lang="en-US" dirty="0" smtClean="0"/>
              <a:t> </a:t>
            </a:r>
            <a:r>
              <a:rPr lang="en-US" dirty="0" err="1" smtClean="0"/>
              <a:t>todo</a:t>
            </a:r>
            <a:r>
              <a:rPr lang="en-US" dirty="0" smtClean="0"/>
              <a:t> el </a:t>
            </a:r>
            <a:r>
              <a:rPr lang="en-US" dirty="0" err="1" smtClean="0"/>
              <a:t>mundo</a:t>
            </a:r>
            <a:r>
              <a:rPr lang="en-US" dirty="0" smtClean="0"/>
              <a:t>_________________________________________________</a:t>
            </a:r>
          </a:p>
          <a:p>
            <a:endParaRPr lang="en-US" dirty="0"/>
          </a:p>
          <a:p>
            <a:endParaRPr lang="en-US" dirty="0" smtClean="0"/>
          </a:p>
          <a:p>
            <a:endParaRPr lang="en-US" dirty="0"/>
          </a:p>
          <a:p>
            <a:endParaRPr lang="en-US" dirty="0" smtClean="0"/>
          </a:p>
          <a:p>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410200" y="0"/>
            <a:ext cx="3733800" cy="6858000"/>
          </a:xfrm>
        </p:spPr>
        <p:txBody>
          <a:bodyPr>
            <a:normAutofit/>
          </a:bodyPr>
          <a:lstStyle/>
          <a:p>
            <a:pPr>
              <a:buNone/>
            </a:pPr>
            <a:r>
              <a:rPr lang="en-US" sz="2000" b="1" dirty="0" smtClean="0"/>
              <a:t>Actividad 9</a:t>
            </a:r>
          </a:p>
          <a:p>
            <a:pPr marL="0" indent="0">
              <a:buNone/>
            </a:pPr>
            <a:r>
              <a:rPr lang="en-US" sz="2000" dirty="0" smtClean="0"/>
              <a:t>Miguel y </a:t>
            </a:r>
            <a:r>
              <a:rPr lang="en-US" sz="2000" dirty="0" err="1" smtClean="0"/>
              <a:t>Maira</a:t>
            </a:r>
            <a:r>
              <a:rPr lang="en-US" sz="2000" dirty="0" smtClean="0"/>
              <a:t> </a:t>
            </a:r>
            <a:r>
              <a:rPr lang="en-US" sz="2000" dirty="0" err="1" smtClean="0"/>
              <a:t>siempre</a:t>
            </a:r>
            <a:r>
              <a:rPr lang="en-US" sz="2000" dirty="0" smtClean="0"/>
              <a:t> </a:t>
            </a:r>
            <a:r>
              <a:rPr lang="en-US" sz="2000" dirty="0" err="1" smtClean="0"/>
              <a:t>están</a:t>
            </a:r>
            <a:r>
              <a:rPr lang="en-US" sz="2000" dirty="0" smtClean="0"/>
              <a:t> en </a:t>
            </a:r>
            <a:r>
              <a:rPr lang="en-US" sz="2000" dirty="0" err="1" smtClean="0"/>
              <a:t>desacuerdo</a:t>
            </a:r>
            <a:r>
              <a:rPr lang="en-US" sz="2000" dirty="0" smtClean="0"/>
              <a:t>. Completa </a:t>
            </a:r>
            <a:r>
              <a:rPr lang="en-US" sz="2000" dirty="0" err="1" smtClean="0"/>
              <a:t>las</a:t>
            </a:r>
            <a:r>
              <a:rPr lang="en-US" sz="2000" dirty="0" smtClean="0"/>
              <a:t> </a:t>
            </a:r>
            <a:r>
              <a:rPr lang="en-US" sz="2000" dirty="0" err="1" smtClean="0"/>
              <a:t>oraciones</a:t>
            </a:r>
            <a:r>
              <a:rPr lang="en-US" sz="2000" dirty="0" smtClean="0"/>
              <a:t> </a:t>
            </a:r>
            <a:r>
              <a:rPr lang="en-US" sz="2000" dirty="0" err="1" smtClean="0"/>
              <a:t>indicando</a:t>
            </a:r>
            <a:r>
              <a:rPr lang="en-US" sz="2000" dirty="0" smtClean="0"/>
              <a:t> lo </a:t>
            </a:r>
            <a:r>
              <a:rPr lang="en-US" sz="2000" dirty="0" err="1" smtClean="0"/>
              <a:t>opuesto</a:t>
            </a:r>
            <a:r>
              <a:rPr lang="en-US" sz="2000" dirty="0"/>
              <a:t> </a:t>
            </a:r>
            <a:r>
              <a:rPr lang="en-US" sz="2000" dirty="0" smtClean="0"/>
              <a:t>a lo </a:t>
            </a:r>
            <a:r>
              <a:rPr lang="en-US" sz="2000" dirty="0" err="1" smtClean="0"/>
              <a:t>que</a:t>
            </a:r>
            <a:r>
              <a:rPr lang="en-US" sz="2000" dirty="0" smtClean="0"/>
              <a:t> dice </a:t>
            </a:r>
            <a:r>
              <a:rPr lang="en-US" sz="2000" dirty="0" err="1" smtClean="0"/>
              <a:t>cada</a:t>
            </a:r>
            <a:r>
              <a:rPr lang="en-US" sz="2000" dirty="0" smtClean="0"/>
              <a:t> </a:t>
            </a:r>
            <a:r>
              <a:rPr lang="en-US" sz="2000" dirty="0" err="1" smtClean="0"/>
              <a:t>uno</a:t>
            </a:r>
            <a:r>
              <a:rPr lang="en-US" sz="2000" dirty="0" smtClean="0"/>
              <a:t>.</a:t>
            </a:r>
          </a:p>
          <a:p>
            <a:pPr marL="0" indent="0">
              <a:buNone/>
            </a:pPr>
            <a:endParaRPr lang="en-US" sz="2000" dirty="0"/>
          </a:p>
          <a:p>
            <a:pPr marL="0" indent="0">
              <a:buNone/>
            </a:pPr>
            <a:endParaRPr lang="en-US" sz="2000" dirty="0" smtClean="0"/>
          </a:p>
          <a:p>
            <a:pPr marL="457200" indent="-457200">
              <a:buNone/>
            </a:pPr>
            <a:r>
              <a:rPr lang="en-US" sz="2000" dirty="0"/>
              <a:t> </a:t>
            </a:r>
            <a:r>
              <a:rPr lang="en-US" sz="2000" dirty="0" smtClean="0"/>
              <a:t>       </a:t>
            </a:r>
          </a:p>
          <a:p>
            <a:pPr marL="457200" indent="-457200">
              <a:buNone/>
            </a:pPr>
            <a:r>
              <a:rPr lang="en-US" sz="2000" dirty="0"/>
              <a:t> </a:t>
            </a:r>
            <a:endParaRPr lang="en-US" sz="2000" dirty="0" smtClean="0"/>
          </a:p>
          <a:p>
            <a:pPr marL="457200" indent="-457200">
              <a:buNone/>
            </a:pPr>
            <a:endParaRPr lang="en-US" sz="2000" dirty="0" smtClean="0"/>
          </a:p>
          <a:p>
            <a:pPr marL="0" indent="0">
              <a:buNone/>
            </a:pPr>
            <a:endParaRPr lang="en-US" sz="2000" dirty="0" smtClean="0"/>
          </a:p>
          <a:p>
            <a:pPr>
              <a:buNone/>
            </a:pPr>
            <a:endParaRPr lang="en-US" sz="2000" dirty="0"/>
          </a:p>
        </p:txBody>
      </p:sp>
      <p:sp>
        <p:nvSpPr>
          <p:cNvPr id="5" name="Rectangle 4"/>
          <p:cNvSpPr/>
          <p:nvPr/>
        </p:nvSpPr>
        <p:spPr>
          <a:xfrm>
            <a:off x="0" y="0"/>
            <a:ext cx="533400" cy="68580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6629400"/>
            <a:ext cx="4876800" cy="228600"/>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Grp="1" noChangeAspect="1" noChangeArrowheads="1"/>
          </p:cNvPicPr>
          <p:nvPr>
            <p:ph sz="half" idx="1"/>
          </p:nvPr>
        </p:nvPicPr>
        <p:blipFill>
          <a:blip r:embed="rId3" cstate="print"/>
          <a:srcRect l="29282" t="9836" r="34001" b="6557"/>
          <a:stretch>
            <a:fillRect/>
          </a:stretch>
        </p:blipFill>
        <p:spPr bwMode="auto">
          <a:xfrm>
            <a:off x="533400" y="0"/>
            <a:ext cx="4876800" cy="6629400"/>
          </a:xfrm>
          <a:prstGeom prst="rect">
            <a:avLst/>
          </a:prstGeom>
          <a:noFill/>
          <a:ln w="9525">
            <a:solidFill>
              <a:schemeClr val="accent1">
                <a:lumMod val="75000"/>
              </a:schemeClr>
            </a:solidFill>
            <a:miter lim="800000"/>
            <a:headEnd/>
            <a:tailEnd/>
          </a:ln>
        </p:spPr>
      </p:pic>
      <p:graphicFrame>
        <p:nvGraphicFramePr>
          <p:cNvPr id="7" name="Table 6"/>
          <p:cNvGraphicFramePr>
            <a:graphicFrameLocks noGrp="1"/>
          </p:cNvGraphicFramePr>
          <p:nvPr/>
        </p:nvGraphicFramePr>
        <p:xfrm>
          <a:off x="5410200" y="1828800"/>
          <a:ext cx="3733800" cy="4905771"/>
        </p:xfrm>
        <a:graphic>
          <a:graphicData uri="http://schemas.openxmlformats.org/drawingml/2006/table">
            <a:tbl>
              <a:tblPr firstRow="1" bandRow="1">
                <a:tableStyleId>{5C22544A-7EE6-4342-B048-85BDC9FD1C3A}</a:tableStyleId>
              </a:tblPr>
              <a:tblGrid>
                <a:gridCol w="3733800"/>
              </a:tblGrid>
              <a:tr h="437235">
                <a:tc>
                  <a:txBody>
                    <a:bodyPr/>
                    <a:lstStyle/>
                    <a:p>
                      <a:r>
                        <a:rPr lang="en-US" dirty="0" err="1" smtClean="0"/>
                        <a:t>Siempre</a:t>
                      </a:r>
                      <a:r>
                        <a:rPr lang="en-US" dirty="0" smtClean="0"/>
                        <a:t> en </a:t>
                      </a:r>
                      <a:r>
                        <a:rPr lang="en-US" dirty="0" err="1" smtClean="0"/>
                        <a:t>desacuerdo</a:t>
                      </a:r>
                      <a:endParaRPr lang="en-US" dirty="0"/>
                    </a:p>
                  </a:txBody>
                  <a:tcPr/>
                </a:tc>
              </a:tr>
              <a:tr h="605096">
                <a:tc>
                  <a:txBody>
                    <a:bodyPr/>
                    <a:lstStyle/>
                    <a:p>
                      <a:r>
                        <a:rPr lang="en-US" sz="1600" dirty="0" smtClean="0"/>
                        <a:t>Miguel: Hay 3 </a:t>
                      </a:r>
                      <a:r>
                        <a:rPr lang="en-US" sz="1600" dirty="0" err="1" smtClean="0"/>
                        <a:t>estudiantes</a:t>
                      </a:r>
                      <a:r>
                        <a:rPr lang="en-US" sz="1600" baseline="0" dirty="0" smtClean="0"/>
                        <a:t> </a:t>
                      </a:r>
                      <a:r>
                        <a:rPr lang="en-US" sz="1600" baseline="0" dirty="0" err="1" smtClean="0"/>
                        <a:t>interesados</a:t>
                      </a:r>
                      <a:r>
                        <a:rPr lang="en-US" sz="1600" baseline="0" dirty="0" smtClean="0"/>
                        <a:t> en </a:t>
                      </a:r>
                      <a:r>
                        <a:rPr lang="en-US" sz="1600" baseline="0" dirty="0" err="1" smtClean="0"/>
                        <a:t>pertenecer</a:t>
                      </a:r>
                      <a:r>
                        <a:rPr lang="en-US" sz="1600" baseline="0" dirty="0" smtClean="0"/>
                        <a:t> al </a:t>
                      </a:r>
                      <a:r>
                        <a:rPr lang="en-US" sz="1600" baseline="0" dirty="0" err="1" smtClean="0"/>
                        <a:t>grupo</a:t>
                      </a:r>
                      <a:r>
                        <a:rPr lang="en-US" sz="1600" baseline="0" dirty="0" smtClean="0"/>
                        <a:t> de </a:t>
                      </a:r>
                      <a:r>
                        <a:rPr lang="en-US" sz="1600" baseline="0" dirty="0" err="1" smtClean="0"/>
                        <a:t>estudio</a:t>
                      </a:r>
                      <a:r>
                        <a:rPr lang="en-US" sz="1600" baseline="0" dirty="0" smtClean="0"/>
                        <a:t>.</a:t>
                      </a:r>
                      <a:endParaRPr lang="en-US" sz="1600" dirty="0"/>
                    </a:p>
                  </a:txBody>
                  <a:tcPr/>
                </a:tc>
              </a:tr>
              <a:tr h="481669">
                <a:tc>
                  <a:txBody>
                    <a:bodyPr/>
                    <a:lstStyle/>
                    <a:p>
                      <a:r>
                        <a:rPr lang="en-US" sz="1600" dirty="0" err="1" smtClean="0"/>
                        <a:t>Maira</a:t>
                      </a:r>
                      <a:r>
                        <a:rPr lang="en-US" sz="1600" dirty="0" smtClean="0"/>
                        <a:t>: _____________________________</a:t>
                      </a:r>
                      <a:endParaRPr lang="en-US" sz="1600" dirty="0"/>
                    </a:p>
                  </a:txBody>
                  <a:tcPr/>
                </a:tc>
              </a:tr>
              <a:tr h="605096">
                <a:tc>
                  <a:txBody>
                    <a:bodyPr/>
                    <a:lstStyle/>
                    <a:p>
                      <a:r>
                        <a:rPr lang="en-US" sz="1600" dirty="0" smtClean="0"/>
                        <a:t>Miguel: </a:t>
                      </a:r>
                      <a:r>
                        <a:rPr lang="en-US" sz="1600" dirty="0" err="1" smtClean="0"/>
                        <a:t>Yo</a:t>
                      </a:r>
                      <a:r>
                        <a:rPr lang="en-US" sz="1600" dirty="0" smtClean="0"/>
                        <a:t> vi a </a:t>
                      </a:r>
                      <a:r>
                        <a:rPr lang="en-US" sz="1600" dirty="0" err="1" smtClean="0"/>
                        <a:t>muchos</a:t>
                      </a:r>
                      <a:r>
                        <a:rPr lang="en-US" sz="1600" dirty="0" smtClean="0"/>
                        <a:t> de </a:t>
                      </a:r>
                      <a:r>
                        <a:rPr lang="en-US" sz="1600" dirty="0" err="1" smtClean="0"/>
                        <a:t>mis</a:t>
                      </a:r>
                      <a:r>
                        <a:rPr lang="en-US" sz="1600" dirty="0" smtClean="0"/>
                        <a:t> amigos </a:t>
                      </a:r>
                      <a:r>
                        <a:rPr lang="en-US" sz="1600" baseline="0" dirty="0" smtClean="0"/>
                        <a:t>en el cine </a:t>
                      </a:r>
                      <a:r>
                        <a:rPr lang="en-US" sz="1600" baseline="0" dirty="0" err="1" smtClean="0"/>
                        <a:t>anoche</a:t>
                      </a:r>
                      <a:r>
                        <a:rPr lang="en-US" sz="1600" baseline="0" dirty="0" smtClean="0"/>
                        <a:t>.</a:t>
                      </a:r>
                      <a:endParaRPr lang="en-US" sz="1600" dirty="0"/>
                    </a:p>
                  </a:txBody>
                  <a:tcPr/>
                </a:tc>
              </a:tr>
              <a:tr h="437235">
                <a:tc>
                  <a:txBody>
                    <a:bodyPr/>
                    <a:lstStyle/>
                    <a:p>
                      <a:r>
                        <a:rPr lang="en-US" sz="1600" dirty="0" err="1" smtClean="0"/>
                        <a:t>Maira</a:t>
                      </a:r>
                      <a:r>
                        <a:rPr lang="en-US" sz="1600" dirty="0" smtClean="0"/>
                        <a:t>:_________________________</a:t>
                      </a:r>
                      <a:endParaRPr lang="en-US" sz="1600" dirty="0"/>
                    </a:p>
                  </a:txBody>
                  <a:tcPr/>
                </a:tc>
              </a:tr>
              <a:tr h="859874">
                <a:tc>
                  <a:txBody>
                    <a:bodyPr/>
                    <a:lstStyle/>
                    <a:p>
                      <a:r>
                        <a:rPr lang="en-US" sz="1600" dirty="0" smtClean="0"/>
                        <a:t>Miguel: Hay</a:t>
                      </a:r>
                      <a:r>
                        <a:rPr lang="en-US" sz="1600" baseline="0" dirty="0" smtClean="0"/>
                        <a:t> </a:t>
                      </a:r>
                      <a:r>
                        <a:rPr lang="en-US" sz="1600" baseline="0" dirty="0" err="1" smtClean="0"/>
                        <a:t>algunos</a:t>
                      </a:r>
                      <a:r>
                        <a:rPr lang="en-US" sz="1600" baseline="0" dirty="0" smtClean="0"/>
                        <a:t> </a:t>
                      </a:r>
                      <a:r>
                        <a:rPr lang="en-US" sz="1600" baseline="0" dirty="0" err="1" smtClean="0"/>
                        <a:t>libros</a:t>
                      </a:r>
                      <a:r>
                        <a:rPr lang="en-US" sz="1600" baseline="0" dirty="0" smtClean="0"/>
                        <a:t> </a:t>
                      </a:r>
                      <a:r>
                        <a:rPr lang="en-US" sz="1600" baseline="0" dirty="0" err="1" smtClean="0"/>
                        <a:t>nuevos</a:t>
                      </a:r>
                      <a:r>
                        <a:rPr lang="en-US" sz="1600" baseline="0" dirty="0" smtClean="0"/>
                        <a:t> </a:t>
                      </a:r>
                      <a:r>
                        <a:rPr lang="en-US" sz="1600" baseline="0" dirty="0" err="1" smtClean="0"/>
                        <a:t>sobre</a:t>
                      </a:r>
                      <a:r>
                        <a:rPr lang="en-US" sz="1600" baseline="0" dirty="0" smtClean="0"/>
                        <a:t> </a:t>
                      </a:r>
                      <a:r>
                        <a:rPr lang="en-US" sz="1600" baseline="0" dirty="0" err="1" smtClean="0"/>
                        <a:t>protección</a:t>
                      </a:r>
                      <a:r>
                        <a:rPr lang="en-US" sz="1600" baseline="0" dirty="0" smtClean="0"/>
                        <a:t> del </a:t>
                      </a:r>
                      <a:r>
                        <a:rPr lang="en-US" sz="1600" baseline="0" dirty="0" err="1" smtClean="0"/>
                        <a:t>medio</a:t>
                      </a:r>
                      <a:r>
                        <a:rPr lang="en-US" sz="1600" baseline="0" dirty="0" smtClean="0"/>
                        <a:t> </a:t>
                      </a:r>
                      <a:r>
                        <a:rPr lang="en-US" sz="1600" baseline="0" dirty="0" err="1" smtClean="0"/>
                        <a:t>ambiente</a:t>
                      </a:r>
                      <a:r>
                        <a:rPr lang="en-US" sz="1600" baseline="0" dirty="0" smtClean="0"/>
                        <a:t> en la </a:t>
                      </a:r>
                      <a:r>
                        <a:rPr lang="en-US" sz="1600" baseline="0" dirty="0" err="1" smtClean="0"/>
                        <a:t>biblioteca</a:t>
                      </a:r>
                      <a:r>
                        <a:rPr lang="en-US" sz="1600" baseline="0" dirty="0" smtClean="0"/>
                        <a:t>.</a:t>
                      </a:r>
                      <a:endParaRPr lang="en-US" sz="1600" dirty="0"/>
                    </a:p>
                  </a:txBody>
                  <a:tcPr/>
                </a:tc>
              </a:tr>
              <a:tr h="437235">
                <a:tc>
                  <a:txBody>
                    <a:bodyPr/>
                    <a:lstStyle/>
                    <a:p>
                      <a:r>
                        <a:rPr lang="en-US" sz="1600" dirty="0" err="1" smtClean="0"/>
                        <a:t>Maira</a:t>
                      </a:r>
                      <a:r>
                        <a:rPr lang="en-US" sz="1600" dirty="0" smtClean="0"/>
                        <a:t>: ________________________</a:t>
                      </a:r>
                      <a:endParaRPr lang="en-US" sz="1600" dirty="0"/>
                    </a:p>
                  </a:txBody>
                  <a:tcPr/>
                </a:tc>
              </a:tr>
              <a:tr h="605096">
                <a:tc>
                  <a:txBody>
                    <a:bodyPr/>
                    <a:lstStyle/>
                    <a:p>
                      <a:r>
                        <a:rPr lang="en-US" sz="1600" dirty="0" smtClean="0"/>
                        <a:t>Miguel: </a:t>
                      </a:r>
                      <a:r>
                        <a:rPr lang="en-US" sz="1600" dirty="0" err="1" smtClean="0"/>
                        <a:t>Tu</a:t>
                      </a:r>
                      <a:r>
                        <a:rPr lang="en-US" sz="1600" dirty="0" smtClean="0"/>
                        <a:t> </a:t>
                      </a:r>
                      <a:r>
                        <a:rPr lang="en-US" sz="1600" dirty="0" err="1" smtClean="0"/>
                        <a:t>nunca</a:t>
                      </a:r>
                      <a:r>
                        <a:rPr lang="en-US" sz="1600" dirty="0" smtClean="0"/>
                        <a:t> me </a:t>
                      </a:r>
                      <a:r>
                        <a:rPr lang="en-US" sz="1600" dirty="0" err="1" smtClean="0"/>
                        <a:t>ayudas</a:t>
                      </a:r>
                      <a:r>
                        <a:rPr lang="en-US" sz="1600" dirty="0" smtClean="0"/>
                        <a:t> a </a:t>
                      </a:r>
                      <a:r>
                        <a:rPr lang="en-US" sz="1600" dirty="0" err="1" smtClean="0"/>
                        <a:t>limpiar</a:t>
                      </a:r>
                      <a:r>
                        <a:rPr lang="en-US" sz="1600" dirty="0" smtClean="0"/>
                        <a:t> el </a:t>
                      </a:r>
                      <a:r>
                        <a:rPr lang="en-US" sz="1600" dirty="0" err="1" smtClean="0"/>
                        <a:t>apartamento</a:t>
                      </a:r>
                      <a:r>
                        <a:rPr lang="en-US" sz="1600" dirty="0" smtClean="0"/>
                        <a:t>.</a:t>
                      </a:r>
                      <a:endParaRPr lang="en-US" sz="1600" dirty="0"/>
                    </a:p>
                  </a:txBody>
                  <a:tcPr/>
                </a:tc>
              </a:tr>
              <a:tr h="437235">
                <a:tc>
                  <a:txBody>
                    <a:bodyPr/>
                    <a:lstStyle/>
                    <a:p>
                      <a:r>
                        <a:rPr lang="en-US" sz="1600" dirty="0" err="1" smtClean="0"/>
                        <a:t>Maira</a:t>
                      </a:r>
                      <a:r>
                        <a:rPr lang="en-US" sz="1600" dirty="0" smtClean="0"/>
                        <a:t>:_____________________________</a:t>
                      </a:r>
                      <a:endParaRPr lang="en-US" sz="16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7407</TotalTime>
  <Words>2620</Words>
  <Application>Microsoft Office PowerPoint</Application>
  <PresentationFormat>On-screen Show (4:3)</PresentationFormat>
  <Paragraphs>375</Paragraphs>
  <Slides>20</Slides>
  <Notes>20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Repaso </vt:lpstr>
      <vt:lpstr>Repaso </vt:lpstr>
      <vt:lpstr>Repaso </vt:lpstr>
      <vt:lpstr>Repaso </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Marisol</dc:creator>
  <cp:lastModifiedBy>CL User</cp:lastModifiedBy>
  <cp:revision>157</cp:revision>
  <dcterms:created xsi:type="dcterms:W3CDTF">2013-07-26T01:07:20Z</dcterms:created>
  <dcterms:modified xsi:type="dcterms:W3CDTF">2013-09-10T14:00:45Z</dcterms:modified>
</cp:coreProperties>
</file>